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10287000" cx="18288000"/>
  <p:notesSz cx="18288000" cy="10287000"/>
  <p:embeddedFontLst>
    <p:embeddedFont>
      <p:font typeface="Roboto"/>
      <p:regular r:id="rId42"/>
      <p:bold r:id="rId43"/>
      <p:italic r:id="rId44"/>
      <p:boldItalic r:id="rId45"/>
    </p:embeddedFont>
    <p:embeddedFont>
      <p:font typeface="Tahoma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gDW+E7Vmxp7f4doBFr/9/nuAQA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E20525-0FD4-496E-A5C1-976F69047805}">
  <a:tblStyle styleId="{9AE20525-0FD4-496E-A5C1-976F690478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7BD65B9-76E2-417D-8606-DDA2E2F7D32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Roboto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Roboto-italic.fntdata"/><Relationship Id="rId21" Type="http://schemas.openxmlformats.org/officeDocument/2006/relationships/slide" Target="slides/slide15.xml"/><Relationship Id="rId43" Type="http://schemas.openxmlformats.org/officeDocument/2006/relationships/font" Target="fonts/Roboto-bold.fntdata"/><Relationship Id="rId24" Type="http://schemas.openxmlformats.org/officeDocument/2006/relationships/slide" Target="slides/slide18.xml"/><Relationship Id="rId46" Type="http://schemas.openxmlformats.org/officeDocument/2006/relationships/font" Target="fonts/Tahoma-regular.fntdata"/><Relationship Id="rId23" Type="http://schemas.openxmlformats.org/officeDocument/2006/relationships/slide" Target="slides/slide17.xml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customschemas.google.com/relationships/presentationmetadata" Target="metadata"/><Relationship Id="rId25" Type="http://schemas.openxmlformats.org/officeDocument/2006/relationships/slide" Target="slides/slide19.xml"/><Relationship Id="rId47" Type="http://schemas.openxmlformats.org/officeDocument/2006/relationships/font" Target="fonts/Tahoma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3e3d4fa06_0_13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243e3d4fa06_0_13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58bf105c4_0_2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g2458bf105c4_0_2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58bf105c4_0_3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2458bf105c4_0_3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58bf105c4_0_5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g2458bf105c4_0_5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58bf105c4_0_6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2458bf105c4_0_6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58bf105c4_0_7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2458bf105c4_0_7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58bf105c4_0_8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2458bf105c4_0_8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58bf105c4_0_15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g2458bf105c4_0_15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58bf105c4_0_15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g2458bf105c4_0_15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58bf105c4_0_16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g2458bf105c4_0_16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3e3d4fa06_0_15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243e3d4fa06_0_15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3e3d4fa06_0_18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243e3d4fa06_0_18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458bf105c4_0_12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g2458bf105c4_0_12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43e3d4fa06_0_56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g243e3d4fa06_0_56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859e22d296_0_15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859e22d296_0_15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24bcc7134_0_9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2824bcc7134_0_9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859e22d296_0_5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859e22d296_0_5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3e3d4fa06_0_43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g243e3d4fa06_0_43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3e3d4fa06_0_11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243e3d4fa06_0_11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9" name="Google Shape;499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859e22d296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2859e22d296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6" name="Google Shape;526;p1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3e3d4fa06_0_8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0" name="Google Shape;550;g243e3d4fa06_0_8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3" name="Google Shape;563;p1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8" name="Google Shape;578;p3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29150" y="4391025"/>
            <a:ext cx="9524999" cy="589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0" y="1504950"/>
            <a:ext cx="5257799" cy="1551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/>
          <p:nvPr>
            <p:ph type="title"/>
          </p:nvPr>
        </p:nvSpPr>
        <p:spPr>
          <a:xfrm>
            <a:off x="6188075" y="4513580"/>
            <a:ext cx="5911849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" type="body"/>
          </p:nvPr>
        </p:nvSpPr>
        <p:spPr>
          <a:xfrm>
            <a:off x="1568450" y="4239235"/>
            <a:ext cx="15151099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7999" cy="22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2"/>
          <p:cNvSpPr txBox="1"/>
          <p:nvPr>
            <p:ph type="title"/>
          </p:nvPr>
        </p:nvSpPr>
        <p:spPr>
          <a:xfrm>
            <a:off x="6188075" y="4513580"/>
            <a:ext cx="5911849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2" type="body"/>
          </p:nvPr>
        </p:nvSpPr>
        <p:spPr>
          <a:xfrm>
            <a:off x="9833075" y="2886449"/>
            <a:ext cx="7951469" cy="699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7999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3"/>
          <p:cNvSpPr txBox="1"/>
          <p:nvPr>
            <p:ph type="title"/>
          </p:nvPr>
        </p:nvSpPr>
        <p:spPr>
          <a:xfrm>
            <a:off x="6188075" y="4513580"/>
            <a:ext cx="5911849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>
            <p:ph type="title"/>
          </p:nvPr>
        </p:nvSpPr>
        <p:spPr>
          <a:xfrm>
            <a:off x="6188075" y="4513580"/>
            <a:ext cx="5911849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9"/>
          <p:cNvSpPr txBox="1"/>
          <p:nvPr>
            <p:ph idx="1" type="body"/>
          </p:nvPr>
        </p:nvSpPr>
        <p:spPr>
          <a:xfrm>
            <a:off x="1568450" y="4239235"/>
            <a:ext cx="15151099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43.jpg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44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57.png"/><Relationship Id="rId6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81.png"/><Relationship Id="rId6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52.png"/><Relationship Id="rId6" Type="http://schemas.openxmlformats.org/officeDocument/2006/relationships/image" Target="../media/image78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54.png"/><Relationship Id="rId6" Type="http://schemas.openxmlformats.org/officeDocument/2006/relationships/image" Target="../media/image53.png"/><Relationship Id="rId7" Type="http://schemas.openxmlformats.org/officeDocument/2006/relationships/image" Target="../media/image56.png"/><Relationship Id="rId8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3.png"/><Relationship Id="rId8" Type="http://schemas.openxmlformats.org/officeDocument/2006/relationships/image" Target="../media/image6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9.png"/><Relationship Id="rId6" Type="http://schemas.openxmlformats.org/officeDocument/2006/relationships/image" Target="../media/image75.png"/><Relationship Id="rId7" Type="http://schemas.openxmlformats.org/officeDocument/2006/relationships/image" Target="../media/image80.png"/><Relationship Id="rId8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68.png"/><Relationship Id="rId6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fileian.com" TargetMode="External"/><Relationship Id="rId4" Type="http://schemas.openxmlformats.org/officeDocument/2006/relationships/hyperlink" Target="mailto:team@fileian.com" TargetMode="External"/><Relationship Id="rId5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hyperlink" Target="mailto:team@fileian.com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hyperlink" Target="http://www.fileian.com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0.png"/><Relationship Id="rId4" Type="http://schemas.openxmlformats.org/officeDocument/2006/relationships/image" Target="../media/image65.png"/><Relationship Id="rId5" Type="http://schemas.openxmlformats.org/officeDocument/2006/relationships/image" Target="../media/image7.png"/><Relationship Id="rId6" Type="http://schemas.openxmlformats.org/officeDocument/2006/relationships/image" Target="../media/image67.jpg"/></Relationships>
</file>

<file path=ppt/slides/_rels/slide32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hyperlink" Target="mailto:team@fileian.com" TargetMode="External"/><Relationship Id="rId5" Type="http://schemas.openxmlformats.org/officeDocument/2006/relationships/image" Target="../media/image6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hyperlink" Target="http://www.fileian.com" TargetMode="External"/></Relationships>
</file>

<file path=ppt/slides/_rels/slide33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9.jp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76.jpg"/><Relationship Id="rId8" Type="http://schemas.openxmlformats.org/officeDocument/2006/relationships/image" Target="../media/image7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5" Type="http://schemas.openxmlformats.org/officeDocument/2006/relationships/image" Target="../media/image4.png"/><Relationship Id="rId14" Type="http://schemas.openxmlformats.org/officeDocument/2006/relationships/image" Target="../media/image27.jpg"/><Relationship Id="rId17" Type="http://schemas.openxmlformats.org/officeDocument/2006/relationships/hyperlink" Target="mailto:team@fileian.com" TargetMode="External"/><Relationship Id="rId16" Type="http://schemas.openxmlformats.org/officeDocument/2006/relationships/hyperlink" Target="http://www.fileian.com" TargetMode="External"/><Relationship Id="rId5" Type="http://schemas.openxmlformats.org/officeDocument/2006/relationships/image" Target="../media/image18.png"/><Relationship Id="rId19" Type="http://schemas.openxmlformats.org/officeDocument/2006/relationships/image" Target="../media/image6.png"/><Relationship Id="rId6" Type="http://schemas.openxmlformats.org/officeDocument/2006/relationships/image" Target="../media/image19.png"/><Relationship Id="rId18" Type="http://schemas.openxmlformats.org/officeDocument/2006/relationships/image" Target="../media/image28.jp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14" Type="http://schemas.openxmlformats.org/officeDocument/2006/relationships/image" Target="../media/image7.png"/><Relationship Id="rId5" Type="http://schemas.openxmlformats.org/officeDocument/2006/relationships/hyperlink" Target="http://www.fileian.com" TargetMode="External"/><Relationship Id="rId6" Type="http://schemas.openxmlformats.org/officeDocument/2006/relationships/hyperlink" Target="mailto:team@fileian.com" TargetMode="External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hyperlink" Target="http://www.fileian.com" TargetMode="External"/><Relationship Id="rId7" Type="http://schemas.openxmlformats.org/officeDocument/2006/relationships/hyperlink" Target="mailto:team@fileian.com" TargetMode="External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hyperlink" Target="mailto:team@fileian.com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8.jpg"/><Relationship Id="rId7" Type="http://schemas.openxmlformats.org/officeDocument/2006/relationships/image" Target="../media/image42.png"/><Relationship Id="rId8" Type="http://schemas.openxmlformats.org/officeDocument/2006/relationships/hyperlink" Target="http://www.fileia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6578600" y="1346200"/>
            <a:ext cx="5283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6008850" y="2920175"/>
            <a:ext cx="62703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Save upto 50% on ERP, CRM, HRM 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Get your business Online with Unlimited Users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6152" y="227325"/>
            <a:ext cx="2515674" cy="8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8613" y="1422588"/>
            <a:ext cx="5283575" cy="11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3187525" y="3839500"/>
            <a:ext cx="1217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Introducing New Enterprise Software for Small, Medium Businesses</a:t>
            </a:r>
            <a:endParaRPr b="1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43e3d4fa06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43e3d4fa06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43e3d4fa06_0_137"/>
          <p:cNvSpPr txBox="1"/>
          <p:nvPr/>
        </p:nvSpPr>
        <p:spPr>
          <a:xfrm>
            <a:off x="13204825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228;g243e3d4fa06_0_137"/>
          <p:cNvSpPr txBox="1"/>
          <p:nvPr>
            <p:ph type="title"/>
          </p:nvPr>
        </p:nvSpPr>
        <p:spPr>
          <a:xfrm>
            <a:off x="4300085" y="2465625"/>
            <a:ext cx="9292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Modules &amp; Screenshots</a:t>
            </a:r>
            <a:endParaRPr sz="6000">
              <a:solidFill>
                <a:srgbClr val="0288F6"/>
              </a:solidFill>
            </a:endParaRPr>
          </a:p>
        </p:txBody>
      </p:sp>
      <p:pic>
        <p:nvPicPr>
          <p:cNvPr id="229" name="Google Shape;229;g243e3d4fa06_0_1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8201" y="3636550"/>
            <a:ext cx="7336568" cy="64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43e3d4fa06_0_137"/>
          <p:cNvSpPr txBox="1"/>
          <p:nvPr/>
        </p:nvSpPr>
        <p:spPr>
          <a:xfrm>
            <a:off x="13619425" y="3936125"/>
            <a:ext cx="403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ERPNext Standards here in the Competition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31" name="Google Shape;231;g243e3d4fa06_0_137"/>
          <p:cNvCxnSpPr>
            <a:endCxn id="230" idx="1"/>
          </p:cNvCxnSpPr>
          <p:nvPr/>
        </p:nvCxnSpPr>
        <p:spPr>
          <a:xfrm flipH="1" rot="10800000">
            <a:off x="11784025" y="4459475"/>
            <a:ext cx="1835400" cy="29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32" name="Google Shape;232;g243e3d4fa06_0_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8066" y="476688"/>
            <a:ext cx="5707075" cy="12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43e3d4fa06_0_137"/>
          <p:cNvSpPr txBox="1"/>
          <p:nvPr>
            <p:ph type="title"/>
          </p:nvPr>
        </p:nvSpPr>
        <p:spPr>
          <a:xfrm>
            <a:off x="6069013" y="1902826"/>
            <a:ext cx="5845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600">
                <a:solidFill>
                  <a:srgbClr val="000000"/>
                </a:solidFill>
              </a:rPr>
              <a:t>The HR Revolution brewing just for you</a:t>
            </a:r>
            <a:endParaRPr b="0" sz="2400">
              <a:solidFill>
                <a:srgbClr val="171717"/>
              </a:solidFill>
            </a:endParaRPr>
          </a:p>
        </p:txBody>
      </p:sp>
      <p:pic>
        <p:nvPicPr>
          <p:cNvPr id="234" name="Google Shape;234;g243e3d4fa06_0_1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title"/>
          </p:nvPr>
        </p:nvSpPr>
        <p:spPr>
          <a:xfrm>
            <a:off x="1179299" y="470788"/>
            <a:ext cx="71760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Dashboard</a:t>
            </a:r>
            <a:endParaRPr sz="6000"/>
          </a:p>
        </p:txBody>
      </p:sp>
      <p:sp>
        <p:nvSpPr>
          <p:cNvPr id="240" name="Google Shape;240;p18"/>
          <p:cNvSpPr txBox="1"/>
          <p:nvPr/>
        </p:nvSpPr>
        <p:spPr>
          <a:xfrm>
            <a:off x="1303985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1" name="Google Shape;2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9175" y="1612600"/>
            <a:ext cx="13936001" cy="733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Staffing Plan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48" name="Google Shape;248;p19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9" name="Google Shape;2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4975" y="1593850"/>
            <a:ext cx="14363575" cy="72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58bf105c4_0_29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Job Opening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56" name="Google Shape;256;g2458bf105c4_0_29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7" name="Google Shape;257;g2458bf105c4_0_29"/>
          <p:cNvPicPr preferRelativeResize="0"/>
          <p:nvPr/>
        </p:nvPicPr>
        <p:blipFill rotWithShape="1">
          <a:blip r:embed="rId5">
            <a:alphaModFix/>
          </a:blip>
          <a:srcRect b="3270" l="0" r="0" t="3280"/>
          <a:stretch/>
        </p:blipFill>
        <p:spPr>
          <a:xfrm>
            <a:off x="1794975" y="1593850"/>
            <a:ext cx="14363576" cy="725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458bf105c4_0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58bf105c4_0_37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Job Applicant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64" name="Google Shape;264;g2458bf105c4_0_37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Google Shape;265;g2458bf105c4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3491" y="1654680"/>
            <a:ext cx="15725771" cy="72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458bf105c4_0_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58bf105c4_0_58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Job Offer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72" name="Google Shape;272;g2458bf105c4_0_58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3" name="Google Shape;273;g2458bf105c4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9375" y="1404300"/>
            <a:ext cx="14052175" cy="74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458bf105c4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58bf105c4_0_68"/>
          <p:cNvSpPr txBox="1"/>
          <p:nvPr>
            <p:ph type="title"/>
          </p:nvPr>
        </p:nvSpPr>
        <p:spPr>
          <a:xfrm>
            <a:off x="952501" y="468000"/>
            <a:ext cx="146571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Employee</a:t>
            </a:r>
            <a:r>
              <a:rPr lang="en-US" sz="6000">
                <a:solidFill>
                  <a:srgbClr val="0288F6"/>
                </a:solidFill>
              </a:rPr>
              <a:t> Onboarding &amp; Exit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80" name="Google Shape;280;g2458bf105c4_0_68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81" name="Google Shape;281;g2458bf105c4_0_68"/>
          <p:cNvGraphicFramePr/>
          <p:nvPr/>
        </p:nvGraphicFramePr>
        <p:xfrm>
          <a:off x="952500" y="220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{C7BD65B9-76E2-417D-8606-DDA2E2F7D325}</a:tableStyleId>
              </a:tblPr>
              <a:tblGrid>
                <a:gridCol w="8191500"/>
                <a:gridCol w="8191500"/>
              </a:tblGrid>
              <a:tr h="680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2" name="Google Shape;282;g2458bf105c4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175" y="3151913"/>
            <a:ext cx="7771455" cy="49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458bf105c4_0_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0575" y="3279525"/>
            <a:ext cx="7771451" cy="46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458bf105c4_0_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58bf105c4_0_79"/>
          <p:cNvSpPr txBox="1"/>
          <p:nvPr>
            <p:ph type="title"/>
          </p:nvPr>
        </p:nvSpPr>
        <p:spPr>
          <a:xfrm>
            <a:off x="1155176" y="468000"/>
            <a:ext cx="16237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Shifts, Time &amp; Attendance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90" name="Google Shape;290;g2458bf105c4_0_79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1" name="Google Shape;291;g2458bf105c4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750" y="1556700"/>
            <a:ext cx="15093451" cy="73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458bf105c4_0_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58bf105c4_0_86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Leave Management 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298" name="Google Shape;298;g2458bf105c4_0_86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9" name="Google Shape;299;g2458bf105c4_0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7600" y="1972950"/>
            <a:ext cx="6565974" cy="325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458bf105c4_0_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1000" y="1855250"/>
            <a:ext cx="6565973" cy="34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458bf105c4_0_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7600" y="5589450"/>
            <a:ext cx="6748099" cy="32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458bf105c4_0_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13249" y="5496275"/>
            <a:ext cx="6565973" cy="33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458bf105c4_0_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58bf105c4_0_151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Expense Management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309" name="Google Shape;309;g2458bf105c4_0_151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0" name="Google Shape;310;g2458bf105c4_0_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4600" y="1556675"/>
            <a:ext cx="5942150" cy="332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458bf105c4_0_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4600" y="5427101"/>
            <a:ext cx="5942149" cy="332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458bf105c4_0_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04450" y="1556675"/>
            <a:ext cx="6440385" cy="37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458bf105c4_0_1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77720" y="5390478"/>
            <a:ext cx="6106057" cy="345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458bf105c4_0_1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9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>
            <p:ph type="title"/>
          </p:nvPr>
        </p:nvSpPr>
        <p:spPr>
          <a:xfrm>
            <a:off x="6197600" y="2669826"/>
            <a:ext cx="5845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600">
                <a:solidFill>
                  <a:srgbClr val="000000"/>
                </a:solidFill>
              </a:rPr>
              <a:t>The HR Revolution brewing just for you</a:t>
            </a:r>
            <a:endParaRPr b="0" sz="2400">
              <a:solidFill>
                <a:srgbClr val="171717"/>
              </a:solidFill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1303985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2"/>
          <p:cNvSpPr txBox="1"/>
          <p:nvPr>
            <p:ph type="title"/>
          </p:nvPr>
        </p:nvSpPr>
        <p:spPr>
          <a:xfrm>
            <a:off x="4477325" y="3506450"/>
            <a:ext cx="94947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>
                <a:solidFill>
                  <a:srgbClr val="0288F6"/>
                </a:solidFill>
              </a:rPr>
              <a:t>What is Frappe </a:t>
            </a:r>
            <a:r>
              <a:rPr lang="en-US" sz="7200">
                <a:solidFill>
                  <a:schemeClr val="dk1"/>
                </a:solidFill>
              </a:rPr>
              <a:t>HR</a:t>
            </a:r>
            <a:r>
              <a:rPr lang="en-US" sz="7200">
                <a:solidFill>
                  <a:srgbClr val="0288F6"/>
                </a:solidFill>
              </a:rPr>
              <a:t>?</a:t>
            </a:r>
            <a:endParaRPr sz="7200">
              <a:solidFill>
                <a:srgbClr val="0288F6"/>
              </a:solidFill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144263" y="4822350"/>
            <a:ext cx="13909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Frappe HR is a modern, user-friendly solution to drive excellence within your team. Simplify your HR and Payroll operations with a product crafted as per your needs.</a:t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6666" y="1333425"/>
            <a:ext cx="5707075" cy="12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1724025" y="7164000"/>
            <a:ext cx="419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Tahoma"/>
                <a:ea typeface="Tahoma"/>
                <a:cs typeface="Tahoma"/>
                <a:sym typeface="Tahoma"/>
              </a:rPr>
              <a:t>Easy to use, easier to manage</a:t>
            </a:r>
            <a:endParaRPr b="1" sz="2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734175" y="7123450"/>
            <a:ext cx="419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Tahoma"/>
                <a:ea typeface="Tahoma"/>
                <a:cs typeface="Tahoma"/>
                <a:sym typeface="Tahoma"/>
              </a:rPr>
              <a:t>We believe in the freedom of choice</a:t>
            </a:r>
            <a:endParaRPr b="1" sz="3200">
              <a:solidFill>
                <a:srgbClr val="19273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12372975" y="7123450"/>
            <a:ext cx="419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Tahoma"/>
                <a:ea typeface="Tahoma"/>
                <a:cs typeface="Tahoma"/>
                <a:sym typeface="Tahoma"/>
              </a:rPr>
              <a:t>Affordable and Inclusive</a:t>
            </a:r>
            <a:endParaRPr b="1" sz="27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40075" y="6187150"/>
            <a:ext cx="936300" cy="9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30225" y="6002350"/>
            <a:ext cx="1121100" cy="11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011275" y="6142251"/>
            <a:ext cx="936300" cy="9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58bf105c4_0_158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Salary Payouts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320" name="Google Shape;320;g2458bf105c4_0_158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1" name="Google Shape;321;g2458bf105c4_0_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4600" y="1739875"/>
            <a:ext cx="5905499" cy="34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458bf105c4_0_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4600" y="5318675"/>
            <a:ext cx="5813151" cy="32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458bf105c4_0_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41950" y="1556700"/>
            <a:ext cx="7826951" cy="37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458bf105c4_0_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75025" y="5471075"/>
            <a:ext cx="7560801" cy="341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458bf105c4_0_1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58bf105c4_0_165"/>
          <p:cNvSpPr txBox="1"/>
          <p:nvPr>
            <p:ph type="title"/>
          </p:nvPr>
        </p:nvSpPr>
        <p:spPr>
          <a:xfrm>
            <a:off x="1155174" y="468000"/>
            <a:ext cx="8576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Tax &amp; Benefits</a:t>
            </a:r>
            <a:endParaRPr sz="6000">
              <a:solidFill>
                <a:srgbClr val="0288F6"/>
              </a:solidFill>
            </a:endParaRPr>
          </a:p>
        </p:txBody>
      </p:sp>
      <p:sp>
        <p:nvSpPr>
          <p:cNvPr id="331" name="Google Shape;331;g2458bf105c4_0_165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2" name="Google Shape;332;g2458bf105c4_0_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9075" y="5060875"/>
            <a:ext cx="6618650" cy="29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2458bf105c4_0_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79075" y="1780375"/>
            <a:ext cx="6316822" cy="298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458bf105c4_0_1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225" y="1902475"/>
            <a:ext cx="8135024" cy="586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458bf105c4_0_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3e3d4fa06_0_155"/>
          <p:cNvSpPr/>
          <p:nvPr/>
        </p:nvSpPr>
        <p:spPr>
          <a:xfrm>
            <a:off x="2149150" y="6257000"/>
            <a:ext cx="2994300" cy="122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3e3d4fa06_0_155"/>
          <p:cNvSpPr/>
          <p:nvPr/>
        </p:nvSpPr>
        <p:spPr>
          <a:xfrm>
            <a:off x="1376425" y="4612250"/>
            <a:ext cx="3423300" cy="122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3e3d4fa06_0_155"/>
          <p:cNvSpPr/>
          <p:nvPr/>
        </p:nvSpPr>
        <p:spPr>
          <a:xfrm>
            <a:off x="4365950" y="7589175"/>
            <a:ext cx="2537400" cy="936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3e3d4fa06_0_155"/>
          <p:cNvSpPr/>
          <p:nvPr/>
        </p:nvSpPr>
        <p:spPr>
          <a:xfrm>
            <a:off x="7324200" y="8237100"/>
            <a:ext cx="3259800" cy="122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3e3d4fa06_0_155"/>
          <p:cNvSpPr/>
          <p:nvPr/>
        </p:nvSpPr>
        <p:spPr>
          <a:xfrm>
            <a:off x="11004775" y="7820100"/>
            <a:ext cx="2537400" cy="122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43e3d4fa06_0_155"/>
          <p:cNvSpPr/>
          <p:nvPr/>
        </p:nvSpPr>
        <p:spPr>
          <a:xfrm>
            <a:off x="13546975" y="6157700"/>
            <a:ext cx="1978800" cy="1121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43e3d4fa06_0_155"/>
          <p:cNvSpPr/>
          <p:nvPr/>
        </p:nvSpPr>
        <p:spPr>
          <a:xfrm>
            <a:off x="12983575" y="3613250"/>
            <a:ext cx="3259800" cy="132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43e3d4fa06_0_155"/>
          <p:cNvSpPr/>
          <p:nvPr/>
        </p:nvSpPr>
        <p:spPr>
          <a:xfrm>
            <a:off x="10528475" y="2221600"/>
            <a:ext cx="2890200" cy="132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43e3d4fa06_0_155"/>
          <p:cNvSpPr/>
          <p:nvPr/>
        </p:nvSpPr>
        <p:spPr>
          <a:xfrm>
            <a:off x="6302600" y="1757375"/>
            <a:ext cx="2730600" cy="152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43e3d4fa06_0_155"/>
          <p:cNvSpPr/>
          <p:nvPr/>
        </p:nvSpPr>
        <p:spPr>
          <a:xfrm>
            <a:off x="2680425" y="2849450"/>
            <a:ext cx="3259800" cy="152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43e3d4fa06_0_155"/>
          <p:cNvSpPr/>
          <p:nvPr/>
        </p:nvSpPr>
        <p:spPr>
          <a:xfrm>
            <a:off x="5014650" y="3399400"/>
            <a:ext cx="8258700" cy="441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43e3d4fa06_0_155"/>
          <p:cNvSpPr txBox="1"/>
          <p:nvPr>
            <p:ph type="title"/>
          </p:nvPr>
        </p:nvSpPr>
        <p:spPr>
          <a:xfrm>
            <a:off x="1203449" y="468000"/>
            <a:ext cx="76587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Module Support</a:t>
            </a:r>
            <a:endParaRPr sz="6000"/>
          </a:p>
        </p:txBody>
      </p:sp>
      <p:sp>
        <p:nvSpPr>
          <p:cNvPr id="352" name="Google Shape;352;g243e3d4fa06_0_155"/>
          <p:cNvSpPr txBox="1"/>
          <p:nvPr/>
        </p:nvSpPr>
        <p:spPr>
          <a:xfrm>
            <a:off x="12983575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3" name="Google Shape;353;g243e3d4fa06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1674" y="5100662"/>
            <a:ext cx="52101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43e3d4fa06_0_155"/>
          <p:cNvSpPr txBox="1"/>
          <p:nvPr/>
        </p:nvSpPr>
        <p:spPr>
          <a:xfrm>
            <a:off x="6530242" y="2183195"/>
            <a:ext cx="22791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575" lvl="0" marL="4064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Job Opening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g243e3d4fa06_0_155"/>
          <p:cNvSpPr txBox="1"/>
          <p:nvPr/>
        </p:nvSpPr>
        <p:spPr>
          <a:xfrm>
            <a:off x="13674368" y="6449102"/>
            <a:ext cx="1978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Grievance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g243e3d4fa06_0_155"/>
          <p:cNvSpPr txBox="1"/>
          <p:nvPr/>
        </p:nvSpPr>
        <p:spPr>
          <a:xfrm>
            <a:off x="1814157" y="5005678"/>
            <a:ext cx="2890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Tax Declarations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243e3d4fa06_0_155"/>
          <p:cNvSpPr txBox="1"/>
          <p:nvPr/>
        </p:nvSpPr>
        <p:spPr>
          <a:xfrm>
            <a:off x="10651975" y="2310527"/>
            <a:ext cx="28902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2700">
                <a:latin typeface="Roboto"/>
                <a:ea typeface="Roboto"/>
                <a:cs typeface="Roboto"/>
                <a:sym typeface="Roboto"/>
              </a:rPr>
              <a:t>Employee Onboarding &amp; Exits</a:t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243e3d4fa06_0_155"/>
          <p:cNvSpPr txBox="1"/>
          <p:nvPr/>
        </p:nvSpPr>
        <p:spPr>
          <a:xfrm>
            <a:off x="13346532" y="3809150"/>
            <a:ext cx="27306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Promotions &amp; Transfers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243e3d4fa06_0_155"/>
          <p:cNvSpPr txBox="1"/>
          <p:nvPr/>
        </p:nvSpPr>
        <p:spPr>
          <a:xfrm>
            <a:off x="2520573" y="6592949"/>
            <a:ext cx="22791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Payroll Entry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243e3d4fa06_0_155"/>
          <p:cNvSpPr txBox="1"/>
          <p:nvPr/>
        </p:nvSpPr>
        <p:spPr>
          <a:xfrm>
            <a:off x="4519643" y="7583084"/>
            <a:ext cx="22791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Salary Structure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243e3d4fa06_0_155"/>
          <p:cNvSpPr txBox="1"/>
          <p:nvPr/>
        </p:nvSpPr>
        <p:spPr>
          <a:xfrm>
            <a:off x="7658453" y="8334460"/>
            <a:ext cx="27306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Expense Claims.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g243e3d4fa06_0_155"/>
          <p:cNvSpPr txBox="1"/>
          <p:nvPr/>
        </p:nvSpPr>
        <p:spPr>
          <a:xfrm>
            <a:off x="11323331" y="7834390"/>
            <a:ext cx="22791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2705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Auto Attendance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g243e3d4fa06_0_155"/>
          <p:cNvSpPr txBox="1"/>
          <p:nvPr/>
        </p:nvSpPr>
        <p:spPr>
          <a:xfrm>
            <a:off x="3264600" y="3342445"/>
            <a:ext cx="22791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Staffing Plan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4" name="Google Shape;364;g243e3d4fa06_0_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3e3d4fa06_0_187"/>
          <p:cNvSpPr txBox="1"/>
          <p:nvPr>
            <p:ph type="title"/>
          </p:nvPr>
        </p:nvSpPr>
        <p:spPr>
          <a:xfrm>
            <a:off x="1203449" y="468000"/>
            <a:ext cx="76587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Modules</a:t>
            </a:r>
            <a:endParaRPr sz="6000"/>
          </a:p>
        </p:txBody>
      </p:sp>
      <p:sp>
        <p:nvSpPr>
          <p:cNvPr id="370" name="Google Shape;370;g243e3d4fa06_0_187"/>
          <p:cNvSpPr txBox="1"/>
          <p:nvPr/>
        </p:nvSpPr>
        <p:spPr>
          <a:xfrm>
            <a:off x="12967400" y="9078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1" name="Google Shape;371;g243e3d4fa06_0_187"/>
          <p:cNvSpPr txBox="1"/>
          <p:nvPr/>
        </p:nvSpPr>
        <p:spPr>
          <a:xfrm>
            <a:off x="1179300" y="2696076"/>
            <a:ext cx="56889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Staffing Plan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Job Opening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Job Applicant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Interview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Job Offer</a:t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2" name="Google Shape;372;g243e3d4fa06_0_187"/>
          <p:cNvSpPr txBox="1"/>
          <p:nvPr/>
        </p:nvSpPr>
        <p:spPr>
          <a:xfrm>
            <a:off x="1082700" y="1864400"/>
            <a:ext cx="671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Recruitment </a:t>
            </a: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Modules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3" name="Google Shape;373;g243e3d4fa06_0_187"/>
          <p:cNvSpPr txBox="1"/>
          <p:nvPr/>
        </p:nvSpPr>
        <p:spPr>
          <a:xfrm>
            <a:off x="1046065" y="5508187"/>
            <a:ext cx="705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Shifts, Time &amp; Attendance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g243e3d4fa06_0_187"/>
          <p:cNvSpPr txBox="1"/>
          <p:nvPr/>
        </p:nvSpPr>
        <p:spPr>
          <a:xfrm>
            <a:off x="9155227" y="1835802"/>
            <a:ext cx="671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Employee Lifecycle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Google Shape;375;g243e3d4fa06_0_187"/>
          <p:cNvSpPr txBox="1"/>
          <p:nvPr/>
        </p:nvSpPr>
        <p:spPr>
          <a:xfrm>
            <a:off x="9155225" y="2696076"/>
            <a:ext cx="5688900" cy="24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Staffing Plan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Onboarding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Exits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Promotions &amp; Transfers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Grievance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Employee Reminders</a:t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g243e3d4fa06_0_187"/>
          <p:cNvSpPr txBox="1"/>
          <p:nvPr/>
        </p:nvSpPr>
        <p:spPr>
          <a:xfrm>
            <a:off x="1046065" y="6185287"/>
            <a:ext cx="7053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Attendance Tools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Check-in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Auto Attendance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Shift Assignment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Attendance Reports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7" name="Google Shape;377;g243e3d4fa06_0_187"/>
          <p:cNvSpPr txBox="1"/>
          <p:nvPr/>
        </p:nvSpPr>
        <p:spPr>
          <a:xfrm>
            <a:off x="8986915" y="5508187"/>
            <a:ext cx="705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Leave Management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g243e3d4fa06_0_187"/>
          <p:cNvSpPr txBox="1"/>
          <p:nvPr/>
        </p:nvSpPr>
        <p:spPr>
          <a:xfrm>
            <a:off x="9155225" y="6185276"/>
            <a:ext cx="5688900" cy="24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Leave Policy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Leave Calendar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Leave Application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Holiday List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Leave Encashment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Leave Balance Reports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9" name="Google Shape;379;g243e3d4fa06_0_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58bf105c4_0_126"/>
          <p:cNvSpPr txBox="1"/>
          <p:nvPr>
            <p:ph type="title"/>
          </p:nvPr>
        </p:nvSpPr>
        <p:spPr>
          <a:xfrm>
            <a:off x="1203449" y="468000"/>
            <a:ext cx="76587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Modules</a:t>
            </a:r>
            <a:endParaRPr sz="6000"/>
          </a:p>
        </p:txBody>
      </p:sp>
      <p:sp>
        <p:nvSpPr>
          <p:cNvPr id="385" name="Google Shape;385;g2458bf105c4_0_126"/>
          <p:cNvSpPr txBox="1"/>
          <p:nvPr/>
        </p:nvSpPr>
        <p:spPr>
          <a:xfrm>
            <a:off x="12967400" y="9078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g2458bf105c4_0_126"/>
          <p:cNvSpPr txBox="1"/>
          <p:nvPr/>
        </p:nvSpPr>
        <p:spPr>
          <a:xfrm>
            <a:off x="1179300" y="2696076"/>
            <a:ext cx="5688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Expense Claims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Advances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Fleet Management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Claim Reports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7" name="Google Shape;387;g2458bf105c4_0_126"/>
          <p:cNvSpPr txBox="1"/>
          <p:nvPr/>
        </p:nvSpPr>
        <p:spPr>
          <a:xfrm>
            <a:off x="1082700" y="1864400"/>
            <a:ext cx="671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Expense Management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8" name="Google Shape;388;g2458bf105c4_0_126"/>
          <p:cNvSpPr txBox="1"/>
          <p:nvPr/>
        </p:nvSpPr>
        <p:spPr>
          <a:xfrm>
            <a:off x="1046065" y="4908987"/>
            <a:ext cx="705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Salary Payouts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9" name="Google Shape;389;g2458bf105c4_0_126"/>
          <p:cNvSpPr txBox="1"/>
          <p:nvPr/>
        </p:nvSpPr>
        <p:spPr>
          <a:xfrm>
            <a:off x="9155227" y="1868151"/>
            <a:ext cx="671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Tax &amp; Benefits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g2458bf105c4_0_126"/>
          <p:cNvSpPr txBox="1"/>
          <p:nvPr/>
        </p:nvSpPr>
        <p:spPr>
          <a:xfrm>
            <a:off x="9155225" y="2696076"/>
            <a:ext cx="5688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Tax Declarations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Tax Reports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Flexible Benefits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1" name="Google Shape;391;g2458bf105c4_0_126"/>
          <p:cNvSpPr txBox="1"/>
          <p:nvPr/>
        </p:nvSpPr>
        <p:spPr>
          <a:xfrm>
            <a:off x="914390" y="5601562"/>
            <a:ext cx="7053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Salary Structure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Salary Slips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Payroll Entry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Integrated with Timesheets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Additional Salaries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Payroll Reports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Payroll Analytics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2" name="Google Shape;392;g2458bf105c4_0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3e3d4fa06_0_561"/>
          <p:cNvSpPr txBox="1"/>
          <p:nvPr>
            <p:ph type="title"/>
          </p:nvPr>
        </p:nvSpPr>
        <p:spPr>
          <a:xfrm>
            <a:off x="1082700" y="709475"/>
            <a:ext cx="102426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Benefits of ERPNext</a:t>
            </a:r>
            <a:endParaRPr sz="6000"/>
          </a:p>
        </p:txBody>
      </p:sp>
      <p:sp>
        <p:nvSpPr>
          <p:cNvPr id="398" name="Google Shape;398;g243e3d4fa06_0_561"/>
          <p:cNvSpPr txBox="1"/>
          <p:nvPr/>
        </p:nvSpPr>
        <p:spPr>
          <a:xfrm>
            <a:off x="13184725" y="9084675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9" name="Google Shape;399;g243e3d4fa06_0_561"/>
          <p:cNvSpPr txBox="1"/>
          <p:nvPr/>
        </p:nvSpPr>
        <p:spPr>
          <a:xfrm>
            <a:off x="1179300" y="2937550"/>
            <a:ext cx="68862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Unlimited User creation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 in-house infrastructure required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(Cloud based system)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Low cost of acquisition, implementation and customer support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Google Shape;400;g243e3d4fa06_0_561"/>
          <p:cNvSpPr txBox="1"/>
          <p:nvPr/>
        </p:nvSpPr>
        <p:spPr>
          <a:xfrm>
            <a:off x="1082700" y="2105875"/>
            <a:ext cx="73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Cost Effective</a:t>
            </a:r>
            <a:endParaRPr b="1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g243e3d4fa06_0_561"/>
          <p:cNvSpPr txBox="1"/>
          <p:nvPr/>
        </p:nvSpPr>
        <p:spPr>
          <a:xfrm>
            <a:off x="8983025" y="2782975"/>
            <a:ext cx="66891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Web-based system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Customization and extension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Access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Extensive functionalities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into a single platform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43e3d4fa06_0_561"/>
          <p:cNvSpPr txBox="1"/>
          <p:nvPr/>
        </p:nvSpPr>
        <p:spPr>
          <a:xfrm>
            <a:off x="9179750" y="2105875"/>
            <a:ext cx="73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Simplicity</a:t>
            </a:r>
            <a:endParaRPr b="1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g243e3d4fa06_0_561"/>
          <p:cNvSpPr txBox="1"/>
          <p:nvPr/>
        </p:nvSpPr>
        <p:spPr>
          <a:xfrm>
            <a:off x="863575" y="5933825"/>
            <a:ext cx="6689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Integrations with attendance machines, Google services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Allow remote access and offline capabilities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Custom Workflows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On-the-fly Customization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g243e3d4fa06_0_561"/>
          <p:cNvSpPr txBox="1"/>
          <p:nvPr/>
        </p:nvSpPr>
        <p:spPr>
          <a:xfrm>
            <a:off x="1060300" y="5256725"/>
            <a:ext cx="73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Adaptability &amp; Flexibility</a:t>
            </a:r>
            <a:endParaRPr b="1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5" name="Google Shape;405;g243e3d4fa06_0_561"/>
          <p:cNvSpPr txBox="1"/>
          <p:nvPr/>
        </p:nvSpPr>
        <p:spPr>
          <a:xfrm>
            <a:off x="8869800" y="5933825"/>
            <a:ext cx="66891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Analytics, Reports and Dashboards are updated across department as soon as data updated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Secure, Cloud based with offline capabilities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6" name="Google Shape;406;g243e3d4fa06_0_561"/>
          <p:cNvSpPr txBox="1"/>
          <p:nvPr/>
        </p:nvSpPr>
        <p:spPr>
          <a:xfrm>
            <a:off x="9066525" y="5256725"/>
            <a:ext cx="732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Real-time Analytics</a:t>
            </a:r>
            <a:endParaRPr b="1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7" name="Google Shape;407;g243e3d4fa06_0_5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59e22d296_0_150"/>
          <p:cNvSpPr txBox="1"/>
          <p:nvPr/>
        </p:nvSpPr>
        <p:spPr>
          <a:xfrm>
            <a:off x="13184725" y="9084675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3" name="Google Shape;413;g2859e22d296_0_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25" y="9089225"/>
            <a:ext cx="2515675" cy="92718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859e22d296_0_150"/>
          <p:cNvSpPr txBox="1"/>
          <p:nvPr>
            <p:ph type="title"/>
          </p:nvPr>
        </p:nvSpPr>
        <p:spPr>
          <a:xfrm>
            <a:off x="194925" y="353000"/>
            <a:ext cx="10242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288F6"/>
                </a:solidFill>
              </a:rPr>
              <a:t>Comparison with Competitors</a:t>
            </a:r>
            <a:endParaRPr sz="4800"/>
          </a:p>
        </p:txBody>
      </p:sp>
      <p:graphicFrame>
        <p:nvGraphicFramePr>
          <p:cNvPr id="415" name="Google Shape;415;g2859e22d296_0_150"/>
          <p:cNvGraphicFramePr/>
          <p:nvPr/>
        </p:nvGraphicFramePr>
        <p:xfrm>
          <a:off x="433213" y="146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{C7BD65B9-76E2-417D-8606-DDA2E2F7D325}</a:tableStyleId>
              </a:tblPr>
              <a:tblGrid>
                <a:gridCol w="3116925"/>
                <a:gridCol w="2860925"/>
                <a:gridCol w="2860925"/>
                <a:gridCol w="2860925"/>
                <a:gridCol w="2860925"/>
                <a:gridCol w="2860925"/>
              </a:tblGrid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Comparison</a:t>
                      </a:r>
                      <a:endParaRPr b="1" sz="2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Frappe </a:t>
                      </a: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(Fileian)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SAP</a:t>
                      </a:r>
                      <a:endParaRPr b="1" sz="2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Oracle</a:t>
                      </a:r>
                      <a:endParaRPr b="1" sz="2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Microsoft</a:t>
                      </a:r>
                      <a:endParaRPr b="1" sz="2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</a:rPr>
                        <a:t>SaaS Software</a:t>
                      </a:r>
                      <a:endParaRPr b="1" sz="2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Licensing Cost</a:t>
                      </a:r>
                      <a:endParaRPr b="1"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Free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Paid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Paid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Paid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Paid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Users Limit</a:t>
                      </a:r>
                      <a:endParaRPr b="1"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Unlimited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Limited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</a:rPr>
                        <a:t>Limited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</a:rPr>
                        <a:t>Limited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</a:rPr>
                        <a:t>Limited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Cloud Hosting Type</a:t>
                      </a:r>
                      <a:endParaRPr b="1"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Private / Public Cloud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</a:rPr>
                        <a:t>Private / Public Cloud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Private / Public Cloud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Public Cloud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Public Cloud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Cloud Hosting Cost</a:t>
                      </a:r>
                      <a:endParaRPr b="1"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Starting &lt; 10K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Starting &gt;</a:t>
                      </a:r>
                      <a:r>
                        <a:rPr lang="en-US" sz="22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200"/>
                        <a:t>50K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Starting &gt; 50K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Starting &gt; 50K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Included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Implementation Time</a:t>
                      </a:r>
                      <a:endParaRPr b="1"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 to 12 Weeks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12 to 24 Weeks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12 to 24 Weeks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6 to 12 Weeks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 Applicable</a:t>
                      </a:r>
                      <a:endParaRPr sz="2200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Implementation Cost</a:t>
                      </a:r>
                      <a:endParaRPr b="1"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Low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Medium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Customisation Type</a:t>
                      </a:r>
                      <a:endParaRPr b="1"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Full </a:t>
                      </a:r>
                      <a:r>
                        <a:rPr lang="en-US" sz="1800"/>
                        <a:t>(Low Code No Code)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Partial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Partial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Limited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Not Applicable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Customisation Time</a:t>
                      </a:r>
                      <a:endParaRPr b="1" sz="22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Low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Not 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Applicable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Customisation Cost</a:t>
                      </a:r>
                      <a:endParaRPr b="1" sz="22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Low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Medium</a:t>
                      </a:r>
                      <a:endParaRPr sz="2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Not Applicable</a:t>
                      </a:r>
                      <a:endParaRPr sz="22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Migration Cost</a:t>
                      </a:r>
                      <a:endParaRPr b="1" sz="22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Low</a:t>
                      </a:r>
                      <a:endParaRPr sz="2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Medium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Integrations Cost</a:t>
                      </a:r>
                      <a:endParaRPr b="1" sz="22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Low</a:t>
                      </a:r>
                      <a:endParaRPr sz="22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Medium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00000"/>
                          </a:solidFill>
                        </a:rPr>
                        <a:t>Security</a:t>
                      </a:r>
                      <a:endParaRPr b="1" sz="22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Yes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Yes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Yes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Yes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</a:t>
                      </a:r>
                      <a:endParaRPr sz="22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0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Maintenance Cost</a:t>
                      </a:r>
                      <a:endParaRPr b="1" sz="22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Low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Very High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High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24bcc7134_0_99"/>
          <p:cNvSpPr txBox="1"/>
          <p:nvPr/>
        </p:nvSpPr>
        <p:spPr>
          <a:xfrm>
            <a:off x="13184725" y="9084675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21" name="Google Shape;421;g2824bcc7134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824bcc7134_0_99"/>
          <p:cNvSpPr txBox="1"/>
          <p:nvPr>
            <p:ph type="title"/>
          </p:nvPr>
        </p:nvSpPr>
        <p:spPr>
          <a:xfrm>
            <a:off x="344275" y="348975"/>
            <a:ext cx="14245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>
                <a:solidFill>
                  <a:srgbClr val="0288F6"/>
                </a:solidFill>
              </a:rPr>
              <a:t>Comparison with Freelancers &amp; Inhouse Team</a:t>
            </a:r>
            <a:endParaRPr sz="4000"/>
          </a:p>
        </p:txBody>
      </p:sp>
      <p:graphicFrame>
        <p:nvGraphicFramePr>
          <p:cNvPr id="423" name="Google Shape;423;g2824bcc7134_0_99"/>
          <p:cNvGraphicFramePr/>
          <p:nvPr/>
        </p:nvGraphicFramePr>
        <p:xfrm>
          <a:off x="1693338" y="1093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{C7BD65B9-76E2-417D-8606-DDA2E2F7D325}</a:tableStyleId>
              </a:tblPr>
              <a:tblGrid>
                <a:gridCol w="6774025"/>
                <a:gridCol w="2574775"/>
                <a:gridCol w="2604525"/>
                <a:gridCol w="2948000"/>
              </a:tblGrid>
              <a:tr h="284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    </a:t>
                      </a: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Parameter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Fileian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Freelance Developer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In-House Development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F6"/>
                    </a:solidFill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Time to get right developers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 day - 2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4 - 12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1 - 12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Time to start a project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 day - 2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1 - 12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2 - 10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Acquisition cost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$9,000 - $25,000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Recurring cost of training &amp; benefits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$5,000 - $10,000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Pricing (weekly Average)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1.5x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1x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4x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Time to scale size of team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 day - 2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1 - 12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4 - 16 weeks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Project failure risk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Extremely Low 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Very High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Low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Termination costs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NONE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None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High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Developers backed by a delivery team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YES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Some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Agile Development methodology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YES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Some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Quality assurance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YES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Some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Impact due to turnover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NONE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High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High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Structured training programs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YES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Some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Communications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Seamless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Uncertain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Seamless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/>
                        <a:t>Tools and professional environment</a:t>
                      </a:r>
                      <a:endParaRPr b="1"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Best-in-Class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No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Varies</a:t>
                      </a:r>
                      <a:endParaRPr sz="1500"/>
                    </a:p>
                  </a:txBody>
                  <a:tcPr marT="133350" marB="133350" marR="285750" marL="285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59e22d296_0_51"/>
          <p:cNvSpPr txBox="1"/>
          <p:nvPr>
            <p:ph type="title"/>
          </p:nvPr>
        </p:nvSpPr>
        <p:spPr>
          <a:xfrm>
            <a:off x="406225" y="683325"/>
            <a:ext cx="14719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288F6"/>
                </a:solidFill>
              </a:rPr>
              <a:t>Project Implementation </a:t>
            </a:r>
            <a:r>
              <a:rPr lang="en-US" sz="2500">
                <a:solidFill>
                  <a:srgbClr val="0288F6"/>
                </a:solidFill>
              </a:rPr>
              <a:t>(Standard Practice)</a:t>
            </a:r>
            <a:endParaRPr sz="2500"/>
          </a:p>
        </p:txBody>
      </p:sp>
      <p:sp>
        <p:nvSpPr>
          <p:cNvPr id="429" name="Google Shape;429;g2859e22d296_0_51"/>
          <p:cNvSpPr txBox="1"/>
          <p:nvPr/>
        </p:nvSpPr>
        <p:spPr>
          <a:xfrm>
            <a:off x="13233025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www.fileian.com</a:t>
            </a: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lang="en-US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team@fileian.com</a:t>
            </a: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sz="2000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Google Shape;430;g2859e22d296_0_51"/>
          <p:cNvSpPr/>
          <p:nvPr/>
        </p:nvSpPr>
        <p:spPr>
          <a:xfrm>
            <a:off x="406213" y="4866377"/>
            <a:ext cx="2451735" cy="1092200"/>
          </a:xfrm>
          <a:custGeom>
            <a:rect b="b" l="l" r="r" t="t"/>
            <a:pathLst>
              <a:path extrusionOk="0" h="1092200" w="2451735">
                <a:moveTo>
                  <a:pt x="1905599" y="1091999"/>
                </a:moveTo>
                <a:lnTo>
                  <a:pt x="0" y="1091999"/>
                </a:lnTo>
                <a:lnTo>
                  <a:pt x="0" y="0"/>
                </a:lnTo>
                <a:lnTo>
                  <a:pt x="1905599" y="0"/>
                </a:lnTo>
                <a:lnTo>
                  <a:pt x="2451599" y="545999"/>
                </a:lnTo>
                <a:lnTo>
                  <a:pt x="1905599" y="1091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431" name="Google Shape;431;g2859e22d296_0_51"/>
          <p:cNvSpPr txBox="1"/>
          <p:nvPr/>
        </p:nvSpPr>
        <p:spPr>
          <a:xfrm>
            <a:off x="718451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2" name="Google Shape;432;g2859e22d296_0_51"/>
          <p:cNvGrpSpPr/>
          <p:nvPr/>
        </p:nvGrpSpPr>
        <p:grpSpPr>
          <a:xfrm>
            <a:off x="729602" y="4004127"/>
            <a:ext cx="4295492" cy="1954448"/>
            <a:chOff x="837277" y="4845215"/>
            <a:chExt cx="4295492" cy="1954448"/>
          </a:xfrm>
        </p:grpSpPr>
        <p:sp>
          <p:nvSpPr>
            <p:cNvPr id="433" name="Google Shape;433;g2859e22d296_0_51"/>
            <p:cNvSpPr/>
            <p:nvPr/>
          </p:nvSpPr>
          <p:spPr>
            <a:xfrm>
              <a:off x="972824" y="4902278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0"/>
                  </a:moveTo>
                  <a:lnTo>
                    <a:pt x="0" y="812524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34" name="Google Shape;434;g2859e22d296_0_51"/>
            <p:cNvSpPr/>
            <p:nvPr/>
          </p:nvSpPr>
          <p:spPr>
            <a:xfrm>
              <a:off x="837277" y="4845215"/>
              <a:ext cx="271144" cy="291464"/>
            </a:xfrm>
            <a:custGeom>
              <a:rect b="b" l="l" r="r" t="t"/>
              <a:pathLst>
                <a:path extrusionOk="0" h="291464" w="271144">
                  <a:moveTo>
                    <a:pt x="135530" y="291348"/>
                  </a:moveTo>
                  <a:lnTo>
                    <a:pt x="92692" y="283922"/>
                  </a:lnTo>
                  <a:lnTo>
                    <a:pt x="55487" y="263242"/>
                  </a:lnTo>
                  <a:lnTo>
                    <a:pt x="26149" y="231707"/>
                  </a:lnTo>
                  <a:lnTo>
                    <a:pt x="6909" y="191718"/>
                  </a:lnTo>
                  <a:lnTo>
                    <a:pt x="0" y="145674"/>
                  </a:lnTo>
                  <a:lnTo>
                    <a:pt x="6909" y="99630"/>
                  </a:lnTo>
                  <a:lnTo>
                    <a:pt x="26149" y="59641"/>
                  </a:lnTo>
                  <a:lnTo>
                    <a:pt x="55487" y="28106"/>
                  </a:lnTo>
                  <a:lnTo>
                    <a:pt x="92692" y="7426"/>
                  </a:lnTo>
                  <a:lnTo>
                    <a:pt x="135530" y="0"/>
                  </a:lnTo>
                  <a:lnTo>
                    <a:pt x="162094" y="2824"/>
                  </a:lnTo>
                  <a:lnTo>
                    <a:pt x="210722" y="24475"/>
                  </a:lnTo>
                  <a:lnTo>
                    <a:pt x="248290" y="64854"/>
                  </a:lnTo>
                  <a:lnTo>
                    <a:pt x="268432" y="117122"/>
                  </a:lnTo>
                  <a:lnTo>
                    <a:pt x="271060" y="145674"/>
                  </a:lnTo>
                  <a:lnTo>
                    <a:pt x="264151" y="191718"/>
                  </a:lnTo>
                  <a:lnTo>
                    <a:pt x="244911" y="231707"/>
                  </a:lnTo>
                  <a:lnTo>
                    <a:pt x="215572" y="263242"/>
                  </a:lnTo>
                  <a:lnTo>
                    <a:pt x="178368" y="283922"/>
                  </a:lnTo>
                  <a:lnTo>
                    <a:pt x="135530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35" name="Google Shape;435;g2859e22d296_0_51"/>
            <p:cNvSpPr/>
            <p:nvPr/>
          </p:nvSpPr>
          <p:spPr>
            <a:xfrm>
              <a:off x="837277" y="4845215"/>
              <a:ext cx="271144" cy="291464"/>
            </a:xfrm>
            <a:custGeom>
              <a:rect b="b" l="l" r="r" t="t"/>
              <a:pathLst>
                <a:path extrusionOk="0" h="291464" w="271144">
                  <a:moveTo>
                    <a:pt x="0" y="145674"/>
                  </a:moveTo>
                  <a:lnTo>
                    <a:pt x="6909" y="99630"/>
                  </a:lnTo>
                  <a:lnTo>
                    <a:pt x="26149" y="59641"/>
                  </a:lnTo>
                  <a:lnTo>
                    <a:pt x="55487" y="28106"/>
                  </a:lnTo>
                  <a:lnTo>
                    <a:pt x="92692" y="7426"/>
                  </a:lnTo>
                  <a:lnTo>
                    <a:pt x="135530" y="0"/>
                  </a:lnTo>
                  <a:lnTo>
                    <a:pt x="187395" y="11088"/>
                  </a:lnTo>
                  <a:lnTo>
                    <a:pt x="231364" y="42667"/>
                  </a:lnTo>
                  <a:lnTo>
                    <a:pt x="260744" y="89927"/>
                  </a:lnTo>
                  <a:lnTo>
                    <a:pt x="271060" y="145674"/>
                  </a:lnTo>
                  <a:lnTo>
                    <a:pt x="264151" y="191718"/>
                  </a:lnTo>
                  <a:lnTo>
                    <a:pt x="244911" y="231707"/>
                  </a:lnTo>
                  <a:lnTo>
                    <a:pt x="215572" y="263242"/>
                  </a:lnTo>
                  <a:lnTo>
                    <a:pt x="178368" y="283922"/>
                  </a:lnTo>
                  <a:lnTo>
                    <a:pt x="135530" y="291348"/>
                  </a:lnTo>
                  <a:lnTo>
                    <a:pt x="92692" y="283922"/>
                  </a:lnTo>
                  <a:lnTo>
                    <a:pt x="55487" y="263242"/>
                  </a:lnTo>
                  <a:lnTo>
                    <a:pt x="26149" y="231707"/>
                  </a:lnTo>
                  <a:lnTo>
                    <a:pt x="6909" y="191718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36" name="Google Shape;436;g2859e22d296_0_51"/>
            <p:cNvSpPr/>
            <p:nvPr/>
          </p:nvSpPr>
          <p:spPr>
            <a:xfrm>
              <a:off x="2446719" y="5707463"/>
              <a:ext cx="2686050" cy="1092200"/>
            </a:xfrm>
            <a:custGeom>
              <a:rect b="b" l="l" r="r" t="t"/>
              <a:pathLst>
                <a:path extrusionOk="0" h="1092200" w="2686050">
                  <a:moveTo>
                    <a:pt x="2139599" y="1091999"/>
                  </a:moveTo>
                  <a:lnTo>
                    <a:pt x="0" y="1091999"/>
                  </a:lnTo>
                  <a:lnTo>
                    <a:pt x="545999" y="545999"/>
                  </a:lnTo>
                  <a:lnTo>
                    <a:pt x="0" y="0"/>
                  </a:lnTo>
                  <a:lnTo>
                    <a:pt x="2139599" y="0"/>
                  </a:lnTo>
                  <a:lnTo>
                    <a:pt x="2685599" y="545999"/>
                  </a:lnTo>
                  <a:lnTo>
                    <a:pt x="2139599" y="10919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37" name="Google Shape;437;g2859e22d296_0_51"/>
          <p:cNvSpPr txBox="1"/>
          <p:nvPr/>
        </p:nvSpPr>
        <p:spPr>
          <a:xfrm>
            <a:off x="406225" y="2723325"/>
            <a:ext cx="36615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Understanding  Customer Requirement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g2859e22d296_0_51"/>
          <p:cNvSpPr txBox="1"/>
          <p:nvPr/>
        </p:nvSpPr>
        <p:spPr>
          <a:xfrm>
            <a:off x="2964447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9" name="Google Shape;439;g2859e22d296_0_51"/>
          <p:cNvGrpSpPr/>
          <p:nvPr/>
        </p:nvGrpSpPr>
        <p:grpSpPr>
          <a:xfrm>
            <a:off x="2927261" y="4866376"/>
            <a:ext cx="4264787" cy="1953795"/>
            <a:chOff x="3034936" y="5707464"/>
            <a:chExt cx="4264787" cy="1953795"/>
          </a:xfrm>
        </p:grpSpPr>
        <p:sp>
          <p:nvSpPr>
            <p:cNvPr id="440" name="Google Shape;440;g2859e22d296_0_51"/>
            <p:cNvSpPr/>
            <p:nvPr/>
          </p:nvSpPr>
          <p:spPr>
            <a:xfrm>
              <a:off x="3165172" y="6791556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81252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41" name="Google Shape;441;g2859e22d296_0_51"/>
            <p:cNvSpPr/>
            <p:nvPr/>
          </p:nvSpPr>
          <p:spPr>
            <a:xfrm>
              <a:off x="3034936" y="7369794"/>
              <a:ext cx="260985" cy="291465"/>
            </a:xfrm>
            <a:custGeom>
              <a:rect b="b" l="l" r="r" t="t"/>
              <a:pathLst>
                <a:path extrusionOk="0" h="291465" w="260985">
                  <a:moveTo>
                    <a:pt x="130219" y="291348"/>
                  </a:move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0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19" y="0"/>
                  </a:lnTo>
                  <a:lnTo>
                    <a:pt x="171379" y="7426"/>
                  </a:lnTo>
                  <a:lnTo>
                    <a:pt x="207126" y="28106"/>
                  </a:lnTo>
                  <a:lnTo>
                    <a:pt x="235314" y="59640"/>
                  </a:lnTo>
                  <a:lnTo>
                    <a:pt x="253800" y="99630"/>
                  </a:lnTo>
                  <a:lnTo>
                    <a:pt x="260439" y="145674"/>
                  </a:lnTo>
                  <a:lnTo>
                    <a:pt x="257914" y="174226"/>
                  </a:lnTo>
                  <a:lnTo>
                    <a:pt x="238561" y="226494"/>
                  </a:lnTo>
                  <a:lnTo>
                    <a:pt x="202465" y="266873"/>
                  </a:lnTo>
                  <a:lnTo>
                    <a:pt x="155743" y="288523"/>
                  </a:lnTo>
                  <a:lnTo>
                    <a:pt x="130219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42" name="Google Shape;442;g2859e22d296_0_51"/>
            <p:cNvSpPr/>
            <p:nvPr/>
          </p:nvSpPr>
          <p:spPr>
            <a:xfrm>
              <a:off x="3034936" y="7369794"/>
              <a:ext cx="260985" cy="291465"/>
            </a:xfrm>
            <a:custGeom>
              <a:rect b="b" l="l" r="r" t="t"/>
              <a:pathLst>
                <a:path extrusionOk="0" h="291465" w="260985">
                  <a:moveTo>
                    <a:pt x="0" y="145674"/>
                  </a:moveTo>
                  <a:lnTo>
                    <a:pt x="6638" y="191718"/>
                  </a:lnTo>
                  <a:lnTo>
                    <a:pt x="25124" y="231707"/>
                  </a:lnTo>
                  <a:lnTo>
                    <a:pt x="53313" y="263242"/>
                  </a:lnTo>
                  <a:lnTo>
                    <a:pt x="89060" y="283922"/>
                  </a:lnTo>
                  <a:lnTo>
                    <a:pt x="130219" y="291348"/>
                  </a:lnTo>
                  <a:lnTo>
                    <a:pt x="180052" y="280259"/>
                  </a:lnTo>
                  <a:lnTo>
                    <a:pt x="222299" y="248681"/>
                  </a:lnTo>
                  <a:lnTo>
                    <a:pt x="250527" y="201421"/>
                  </a:lnTo>
                  <a:lnTo>
                    <a:pt x="260439" y="145674"/>
                  </a:lnTo>
                  <a:lnTo>
                    <a:pt x="253800" y="99630"/>
                  </a:lnTo>
                  <a:lnTo>
                    <a:pt x="235314" y="59640"/>
                  </a:lnTo>
                  <a:lnTo>
                    <a:pt x="207126" y="28106"/>
                  </a:lnTo>
                  <a:lnTo>
                    <a:pt x="171379" y="7426"/>
                  </a:lnTo>
                  <a:lnTo>
                    <a:pt x="130219" y="0"/>
                  </a:lnTo>
                  <a:lnTo>
                    <a:pt x="89060" y="7426"/>
                  </a:lnTo>
                  <a:lnTo>
                    <a:pt x="53313" y="28106"/>
                  </a:lnTo>
                  <a:lnTo>
                    <a:pt x="25124" y="59640"/>
                  </a:lnTo>
                  <a:lnTo>
                    <a:pt x="6638" y="99630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43" name="Google Shape;443;g2859e22d296_0_51"/>
            <p:cNvSpPr/>
            <p:nvPr/>
          </p:nvSpPr>
          <p:spPr>
            <a:xfrm>
              <a:off x="4613673" y="5707464"/>
              <a:ext cx="2686050" cy="1092200"/>
            </a:xfrm>
            <a:custGeom>
              <a:rect b="b" l="l" r="r" t="t"/>
              <a:pathLst>
                <a:path extrusionOk="0" h="1092200" w="2686050">
                  <a:moveTo>
                    <a:pt x="2139600" y="1091999"/>
                  </a:moveTo>
                  <a:lnTo>
                    <a:pt x="0" y="1091999"/>
                  </a:lnTo>
                  <a:lnTo>
                    <a:pt x="545999" y="545999"/>
                  </a:lnTo>
                  <a:lnTo>
                    <a:pt x="0" y="0"/>
                  </a:lnTo>
                  <a:lnTo>
                    <a:pt x="2139600" y="0"/>
                  </a:lnTo>
                  <a:lnTo>
                    <a:pt x="2685600" y="545999"/>
                  </a:lnTo>
                  <a:lnTo>
                    <a:pt x="2139600" y="10919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44" name="Google Shape;444;g2859e22d296_0_51"/>
          <p:cNvSpPr txBox="1"/>
          <p:nvPr/>
        </p:nvSpPr>
        <p:spPr>
          <a:xfrm>
            <a:off x="2331631" y="7044857"/>
            <a:ext cx="1736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Accounts  Setup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g2859e22d296_0_51"/>
          <p:cNvSpPr txBox="1"/>
          <p:nvPr/>
        </p:nvSpPr>
        <p:spPr>
          <a:xfrm>
            <a:off x="5113747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6" name="Google Shape;446;g2859e22d296_0_51"/>
          <p:cNvGrpSpPr/>
          <p:nvPr/>
        </p:nvGrpSpPr>
        <p:grpSpPr>
          <a:xfrm>
            <a:off x="5274292" y="4004127"/>
            <a:ext cx="4084710" cy="1954448"/>
            <a:chOff x="5381967" y="4845215"/>
            <a:chExt cx="4084710" cy="1954448"/>
          </a:xfrm>
        </p:grpSpPr>
        <p:sp>
          <p:nvSpPr>
            <p:cNvPr id="447" name="Google Shape;447;g2859e22d296_0_51"/>
            <p:cNvSpPr/>
            <p:nvPr/>
          </p:nvSpPr>
          <p:spPr>
            <a:xfrm>
              <a:off x="5512202" y="4902278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0"/>
                  </a:moveTo>
                  <a:lnTo>
                    <a:pt x="0" y="812524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48" name="Google Shape;448;g2859e22d296_0_51"/>
            <p:cNvSpPr/>
            <p:nvPr/>
          </p:nvSpPr>
          <p:spPr>
            <a:xfrm>
              <a:off x="5381967" y="4845215"/>
              <a:ext cx="260985" cy="291464"/>
            </a:xfrm>
            <a:custGeom>
              <a:rect b="b" l="l" r="r" t="t"/>
              <a:pathLst>
                <a:path extrusionOk="0" h="291464" w="260985">
                  <a:moveTo>
                    <a:pt x="130219" y="291348"/>
                  </a:move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1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19" y="0"/>
                  </a:lnTo>
                  <a:lnTo>
                    <a:pt x="155743" y="2824"/>
                  </a:lnTo>
                  <a:lnTo>
                    <a:pt x="202465" y="24475"/>
                  </a:lnTo>
                  <a:lnTo>
                    <a:pt x="238561" y="64854"/>
                  </a:lnTo>
                  <a:lnTo>
                    <a:pt x="257914" y="117122"/>
                  </a:lnTo>
                  <a:lnTo>
                    <a:pt x="260439" y="145674"/>
                  </a:lnTo>
                  <a:lnTo>
                    <a:pt x="253801" y="191718"/>
                  </a:lnTo>
                  <a:lnTo>
                    <a:pt x="235314" y="231707"/>
                  </a:lnTo>
                  <a:lnTo>
                    <a:pt x="207125" y="263242"/>
                  </a:lnTo>
                  <a:lnTo>
                    <a:pt x="171379" y="283922"/>
                  </a:lnTo>
                  <a:lnTo>
                    <a:pt x="130219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49" name="Google Shape;449;g2859e22d296_0_51"/>
            <p:cNvSpPr/>
            <p:nvPr/>
          </p:nvSpPr>
          <p:spPr>
            <a:xfrm>
              <a:off x="5381967" y="4845215"/>
              <a:ext cx="260985" cy="291464"/>
            </a:xfrm>
            <a:custGeom>
              <a:rect b="b" l="l" r="r" t="t"/>
              <a:pathLst>
                <a:path extrusionOk="0" h="291464" w="260985">
                  <a:moveTo>
                    <a:pt x="0" y="145674"/>
                  </a:moveTo>
                  <a:lnTo>
                    <a:pt x="6638" y="99630"/>
                  </a:lnTo>
                  <a:lnTo>
                    <a:pt x="25124" y="59641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19" y="0"/>
                  </a:lnTo>
                  <a:lnTo>
                    <a:pt x="180052" y="11088"/>
                  </a:lnTo>
                  <a:lnTo>
                    <a:pt x="222299" y="42667"/>
                  </a:lnTo>
                  <a:lnTo>
                    <a:pt x="250527" y="89927"/>
                  </a:lnTo>
                  <a:lnTo>
                    <a:pt x="260439" y="145674"/>
                  </a:lnTo>
                  <a:lnTo>
                    <a:pt x="253801" y="191718"/>
                  </a:lnTo>
                  <a:lnTo>
                    <a:pt x="235314" y="231707"/>
                  </a:lnTo>
                  <a:lnTo>
                    <a:pt x="207125" y="263242"/>
                  </a:lnTo>
                  <a:lnTo>
                    <a:pt x="171379" y="283922"/>
                  </a:lnTo>
                  <a:lnTo>
                    <a:pt x="130219" y="291348"/>
                  </a:ln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50" name="Google Shape;450;g2859e22d296_0_51"/>
            <p:cNvSpPr/>
            <p:nvPr/>
          </p:nvSpPr>
          <p:spPr>
            <a:xfrm>
              <a:off x="6780627" y="5707463"/>
              <a:ext cx="2686050" cy="1092200"/>
            </a:xfrm>
            <a:custGeom>
              <a:rect b="b" l="l" r="r" t="t"/>
              <a:pathLst>
                <a:path extrusionOk="0" h="1092200" w="2686050">
                  <a:moveTo>
                    <a:pt x="2139599" y="1091999"/>
                  </a:moveTo>
                  <a:lnTo>
                    <a:pt x="0" y="1091999"/>
                  </a:lnTo>
                  <a:lnTo>
                    <a:pt x="545999" y="545999"/>
                  </a:lnTo>
                  <a:lnTo>
                    <a:pt x="0" y="0"/>
                  </a:lnTo>
                  <a:lnTo>
                    <a:pt x="2139599" y="0"/>
                  </a:lnTo>
                  <a:lnTo>
                    <a:pt x="2685599" y="545999"/>
                  </a:lnTo>
                  <a:lnTo>
                    <a:pt x="2139599" y="10919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51" name="Google Shape;451;g2859e22d296_0_51"/>
          <p:cNvSpPr txBox="1"/>
          <p:nvPr/>
        </p:nvSpPr>
        <p:spPr>
          <a:xfrm>
            <a:off x="4636151" y="2723328"/>
            <a:ext cx="22359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Master Data  Creation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2" name="Google Shape;452;g2859e22d296_0_51"/>
          <p:cNvSpPr txBox="1"/>
          <p:nvPr/>
        </p:nvSpPr>
        <p:spPr>
          <a:xfrm>
            <a:off x="7272877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3" name="Google Shape;453;g2859e22d296_0_51"/>
          <p:cNvGrpSpPr/>
          <p:nvPr/>
        </p:nvGrpSpPr>
        <p:grpSpPr>
          <a:xfrm>
            <a:off x="7780920" y="4866376"/>
            <a:ext cx="3745035" cy="1953795"/>
            <a:chOff x="7888595" y="5707464"/>
            <a:chExt cx="3745035" cy="1953795"/>
          </a:xfrm>
        </p:grpSpPr>
        <p:sp>
          <p:nvSpPr>
            <p:cNvPr id="454" name="Google Shape;454;g2859e22d296_0_51"/>
            <p:cNvSpPr/>
            <p:nvPr/>
          </p:nvSpPr>
          <p:spPr>
            <a:xfrm>
              <a:off x="8018832" y="6791556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81252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55" name="Google Shape;455;g2859e22d296_0_51"/>
            <p:cNvSpPr/>
            <p:nvPr/>
          </p:nvSpPr>
          <p:spPr>
            <a:xfrm>
              <a:off x="7888595" y="7369794"/>
              <a:ext cx="260984" cy="291465"/>
            </a:xfrm>
            <a:custGeom>
              <a:rect b="b" l="l" r="r" t="t"/>
              <a:pathLst>
                <a:path extrusionOk="0" h="291465" w="260984">
                  <a:moveTo>
                    <a:pt x="130219" y="291348"/>
                  </a:moveTo>
                  <a:lnTo>
                    <a:pt x="89059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0"/>
                  </a:lnTo>
                  <a:lnTo>
                    <a:pt x="53313" y="28106"/>
                  </a:lnTo>
                  <a:lnTo>
                    <a:pt x="89059" y="7426"/>
                  </a:lnTo>
                  <a:lnTo>
                    <a:pt x="130219" y="0"/>
                  </a:lnTo>
                  <a:lnTo>
                    <a:pt x="171379" y="7426"/>
                  </a:lnTo>
                  <a:lnTo>
                    <a:pt x="207125" y="28106"/>
                  </a:lnTo>
                  <a:lnTo>
                    <a:pt x="235314" y="59640"/>
                  </a:lnTo>
                  <a:lnTo>
                    <a:pt x="253800" y="99630"/>
                  </a:lnTo>
                  <a:lnTo>
                    <a:pt x="260438" y="145674"/>
                  </a:lnTo>
                  <a:lnTo>
                    <a:pt x="257913" y="174226"/>
                  </a:lnTo>
                  <a:lnTo>
                    <a:pt x="238560" y="226494"/>
                  </a:lnTo>
                  <a:lnTo>
                    <a:pt x="202465" y="266873"/>
                  </a:lnTo>
                  <a:lnTo>
                    <a:pt x="155743" y="288523"/>
                  </a:lnTo>
                  <a:lnTo>
                    <a:pt x="130219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56" name="Google Shape;456;g2859e22d296_0_51"/>
            <p:cNvSpPr/>
            <p:nvPr/>
          </p:nvSpPr>
          <p:spPr>
            <a:xfrm>
              <a:off x="7888596" y="7369794"/>
              <a:ext cx="260984" cy="291465"/>
            </a:xfrm>
            <a:custGeom>
              <a:rect b="b" l="l" r="r" t="t"/>
              <a:pathLst>
                <a:path extrusionOk="0" h="291465" w="260984">
                  <a:moveTo>
                    <a:pt x="0" y="145674"/>
                  </a:moveTo>
                  <a:lnTo>
                    <a:pt x="6638" y="191718"/>
                  </a:lnTo>
                  <a:lnTo>
                    <a:pt x="25124" y="231707"/>
                  </a:lnTo>
                  <a:lnTo>
                    <a:pt x="53313" y="263242"/>
                  </a:lnTo>
                  <a:lnTo>
                    <a:pt x="89059" y="283922"/>
                  </a:lnTo>
                  <a:lnTo>
                    <a:pt x="130219" y="291348"/>
                  </a:lnTo>
                  <a:lnTo>
                    <a:pt x="180052" y="280259"/>
                  </a:lnTo>
                  <a:lnTo>
                    <a:pt x="222298" y="248681"/>
                  </a:lnTo>
                  <a:lnTo>
                    <a:pt x="250526" y="201421"/>
                  </a:lnTo>
                  <a:lnTo>
                    <a:pt x="260438" y="145674"/>
                  </a:lnTo>
                  <a:lnTo>
                    <a:pt x="253800" y="99630"/>
                  </a:lnTo>
                  <a:lnTo>
                    <a:pt x="235314" y="59640"/>
                  </a:lnTo>
                  <a:lnTo>
                    <a:pt x="207125" y="28106"/>
                  </a:lnTo>
                  <a:lnTo>
                    <a:pt x="171379" y="7426"/>
                  </a:lnTo>
                  <a:lnTo>
                    <a:pt x="130219" y="0"/>
                  </a:lnTo>
                  <a:lnTo>
                    <a:pt x="89059" y="7426"/>
                  </a:lnTo>
                  <a:lnTo>
                    <a:pt x="53313" y="28106"/>
                  </a:lnTo>
                  <a:lnTo>
                    <a:pt x="25124" y="59640"/>
                  </a:lnTo>
                  <a:lnTo>
                    <a:pt x="6638" y="99630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57" name="Google Shape;457;g2859e22d296_0_51"/>
            <p:cNvSpPr/>
            <p:nvPr/>
          </p:nvSpPr>
          <p:spPr>
            <a:xfrm>
              <a:off x="8947580" y="5707464"/>
              <a:ext cx="2686050" cy="1092200"/>
            </a:xfrm>
            <a:custGeom>
              <a:rect b="b" l="l" r="r" t="t"/>
              <a:pathLst>
                <a:path extrusionOk="0" h="1092200" w="2686050">
                  <a:moveTo>
                    <a:pt x="2139599" y="1091999"/>
                  </a:moveTo>
                  <a:lnTo>
                    <a:pt x="0" y="1091999"/>
                  </a:lnTo>
                  <a:lnTo>
                    <a:pt x="545999" y="545999"/>
                  </a:lnTo>
                  <a:lnTo>
                    <a:pt x="0" y="0"/>
                  </a:lnTo>
                  <a:lnTo>
                    <a:pt x="2139599" y="0"/>
                  </a:lnTo>
                  <a:lnTo>
                    <a:pt x="2685599" y="545999"/>
                  </a:lnTo>
                  <a:lnTo>
                    <a:pt x="2139599" y="10919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58" name="Google Shape;458;g2859e22d296_0_51"/>
          <p:cNvSpPr txBox="1"/>
          <p:nvPr/>
        </p:nvSpPr>
        <p:spPr>
          <a:xfrm>
            <a:off x="6322025" y="7044850"/>
            <a:ext cx="31824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Implementation of  Purchase/Sale/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Inventory Cycle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9" name="Google Shape;459;g2859e22d296_0_51"/>
          <p:cNvSpPr txBox="1"/>
          <p:nvPr/>
        </p:nvSpPr>
        <p:spPr>
          <a:xfrm>
            <a:off x="9492065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0" name="Google Shape;460;g2859e22d296_0_51"/>
          <p:cNvGrpSpPr/>
          <p:nvPr/>
        </p:nvGrpSpPr>
        <p:grpSpPr>
          <a:xfrm>
            <a:off x="10002635" y="4004127"/>
            <a:ext cx="3661476" cy="1953773"/>
            <a:chOff x="10110310" y="4845215"/>
            <a:chExt cx="3661476" cy="1953773"/>
          </a:xfrm>
        </p:grpSpPr>
        <p:sp>
          <p:nvSpPr>
            <p:cNvPr id="461" name="Google Shape;461;g2859e22d296_0_51"/>
            <p:cNvSpPr/>
            <p:nvPr/>
          </p:nvSpPr>
          <p:spPr>
            <a:xfrm>
              <a:off x="10240546" y="4902278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0"/>
                  </a:moveTo>
                  <a:lnTo>
                    <a:pt x="0" y="812524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62" name="Google Shape;462;g2859e22d296_0_51"/>
            <p:cNvSpPr/>
            <p:nvPr/>
          </p:nvSpPr>
          <p:spPr>
            <a:xfrm>
              <a:off x="10110310" y="4845215"/>
              <a:ext cx="260984" cy="291464"/>
            </a:xfrm>
            <a:custGeom>
              <a:rect b="b" l="l" r="r" t="t"/>
              <a:pathLst>
                <a:path extrusionOk="0" h="291464" w="260984">
                  <a:moveTo>
                    <a:pt x="130220" y="291348"/>
                  </a:move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1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20" y="0"/>
                  </a:lnTo>
                  <a:lnTo>
                    <a:pt x="155743" y="2824"/>
                  </a:lnTo>
                  <a:lnTo>
                    <a:pt x="202466" y="24475"/>
                  </a:lnTo>
                  <a:lnTo>
                    <a:pt x="238561" y="64854"/>
                  </a:lnTo>
                  <a:lnTo>
                    <a:pt x="257914" y="117122"/>
                  </a:lnTo>
                  <a:lnTo>
                    <a:pt x="260439" y="145674"/>
                  </a:lnTo>
                  <a:lnTo>
                    <a:pt x="253801" y="191718"/>
                  </a:lnTo>
                  <a:lnTo>
                    <a:pt x="235314" y="231707"/>
                  </a:lnTo>
                  <a:lnTo>
                    <a:pt x="207126" y="263242"/>
                  </a:lnTo>
                  <a:lnTo>
                    <a:pt x="171379" y="283922"/>
                  </a:lnTo>
                  <a:lnTo>
                    <a:pt x="130220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63" name="Google Shape;463;g2859e22d296_0_51"/>
            <p:cNvSpPr/>
            <p:nvPr/>
          </p:nvSpPr>
          <p:spPr>
            <a:xfrm>
              <a:off x="10110310" y="4845215"/>
              <a:ext cx="260984" cy="291464"/>
            </a:xfrm>
            <a:custGeom>
              <a:rect b="b" l="l" r="r" t="t"/>
              <a:pathLst>
                <a:path extrusionOk="0" h="291464" w="260984">
                  <a:moveTo>
                    <a:pt x="0" y="145674"/>
                  </a:moveTo>
                  <a:lnTo>
                    <a:pt x="6638" y="99630"/>
                  </a:lnTo>
                  <a:lnTo>
                    <a:pt x="25124" y="59641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20" y="0"/>
                  </a:lnTo>
                  <a:lnTo>
                    <a:pt x="180053" y="11088"/>
                  </a:lnTo>
                  <a:lnTo>
                    <a:pt x="222298" y="42667"/>
                  </a:lnTo>
                  <a:lnTo>
                    <a:pt x="250527" y="89927"/>
                  </a:lnTo>
                  <a:lnTo>
                    <a:pt x="260439" y="145674"/>
                  </a:lnTo>
                  <a:lnTo>
                    <a:pt x="253801" y="191718"/>
                  </a:lnTo>
                  <a:lnTo>
                    <a:pt x="235314" y="231707"/>
                  </a:lnTo>
                  <a:lnTo>
                    <a:pt x="207126" y="263242"/>
                  </a:lnTo>
                  <a:lnTo>
                    <a:pt x="171379" y="283922"/>
                  </a:lnTo>
                  <a:lnTo>
                    <a:pt x="130220" y="291348"/>
                  </a:ln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64" name="Google Shape;464;g2859e22d296_0_51"/>
            <p:cNvSpPr/>
            <p:nvPr/>
          </p:nvSpPr>
          <p:spPr>
            <a:xfrm>
              <a:off x="11085736" y="5706788"/>
              <a:ext cx="2686050" cy="1092200"/>
            </a:xfrm>
            <a:custGeom>
              <a:rect b="b" l="l" r="r" t="t"/>
              <a:pathLst>
                <a:path extrusionOk="0" h="1092200" w="2686050">
                  <a:moveTo>
                    <a:pt x="2139600" y="1091999"/>
                  </a:moveTo>
                  <a:lnTo>
                    <a:pt x="0" y="1091999"/>
                  </a:lnTo>
                  <a:lnTo>
                    <a:pt x="545999" y="545999"/>
                  </a:lnTo>
                  <a:lnTo>
                    <a:pt x="0" y="0"/>
                  </a:lnTo>
                  <a:lnTo>
                    <a:pt x="2139600" y="0"/>
                  </a:lnTo>
                  <a:lnTo>
                    <a:pt x="2685600" y="545999"/>
                  </a:lnTo>
                  <a:lnTo>
                    <a:pt x="2139600" y="10919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65" name="Google Shape;465;g2859e22d296_0_51"/>
          <p:cNvSpPr txBox="1"/>
          <p:nvPr/>
        </p:nvSpPr>
        <p:spPr>
          <a:xfrm>
            <a:off x="8809125" y="2723328"/>
            <a:ext cx="26466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Print Format  Customization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6" name="Google Shape;466;g2859e22d296_0_51"/>
          <p:cNvSpPr txBox="1"/>
          <p:nvPr/>
        </p:nvSpPr>
        <p:spPr>
          <a:xfrm>
            <a:off x="11680735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6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g2859e22d296_0_51"/>
          <p:cNvSpPr/>
          <p:nvPr/>
        </p:nvSpPr>
        <p:spPr>
          <a:xfrm>
            <a:off x="13116190" y="4866377"/>
            <a:ext cx="2686050" cy="1092200"/>
          </a:xfrm>
          <a:custGeom>
            <a:rect b="b" l="l" r="r" t="t"/>
            <a:pathLst>
              <a:path extrusionOk="0" h="1092200" w="2686050">
                <a:moveTo>
                  <a:pt x="2139599" y="1091999"/>
                </a:moveTo>
                <a:lnTo>
                  <a:pt x="0" y="1091999"/>
                </a:lnTo>
                <a:lnTo>
                  <a:pt x="545999" y="545999"/>
                </a:lnTo>
                <a:lnTo>
                  <a:pt x="0" y="0"/>
                </a:lnTo>
                <a:lnTo>
                  <a:pt x="2139599" y="0"/>
                </a:lnTo>
                <a:lnTo>
                  <a:pt x="2685599" y="545999"/>
                </a:lnTo>
                <a:lnTo>
                  <a:pt x="2139599" y="1091999"/>
                </a:lnTo>
                <a:close/>
              </a:path>
            </a:pathLst>
          </a:custGeom>
          <a:solidFill>
            <a:srgbClr val="4285F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468" name="Google Shape;468;g2859e22d296_0_51"/>
          <p:cNvSpPr txBox="1"/>
          <p:nvPr/>
        </p:nvSpPr>
        <p:spPr>
          <a:xfrm>
            <a:off x="13716115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7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9" name="Google Shape;469;g2859e22d296_0_51"/>
          <p:cNvGrpSpPr/>
          <p:nvPr/>
        </p:nvGrpSpPr>
        <p:grpSpPr>
          <a:xfrm>
            <a:off x="11938161" y="4866376"/>
            <a:ext cx="6031033" cy="1953795"/>
            <a:chOff x="12045836" y="5707464"/>
            <a:chExt cx="6031033" cy="1953795"/>
          </a:xfrm>
        </p:grpSpPr>
        <p:sp>
          <p:nvSpPr>
            <p:cNvPr id="470" name="Google Shape;470;g2859e22d296_0_51"/>
            <p:cNvSpPr/>
            <p:nvPr/>
          </p:nvSpPr>
          <p:spPr>
            <a:xfrm>
              <a:off x="12176072" y="6791556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812524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71" name="Google Shape;471;g2859e22d296_0_51"/>
            <p:cNvSpPr/>
            <p:nvPr/>
          </p:nvSpPr>
          <p:spPr>
            <a:xfrm>
              <a:off x="12045836" y="7369794"/>
              <a:ext cx="260984" cy="291465"/>
            </a:xfrm>
            <a:custGeom>
              <a:rect b="b" l="l" r="r" t="t"/>
              <a:pathLst>
                <a:path extrusionOk="0" h="291465" w="260984">
                  <a:moveTo>
                    <a:pt x="130219" y="291348"/>
                  </a:move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0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19" y="0"/>
                  </a:lnTo>
                  <a:lnTo>
                    <a:pt x="171379" y="7426"/>
                  </a:lnTo>
                  <a:lnTo>
                    <a:pt x="207125" y="28106"/>
                  </a:lnTo>
                  <a:lnTo>
                    <a:pt x="235314" y="59640"/>
                  </a:lnTo>
                  <a:lnTo>
                    <a:pt x="253801" y="99630"/>
                  </a:lnTo>
                  <a:lnTo>
                    <a:pt x="260439" y="145674"/>
                  </a:lnTo>
                  <a:lnTo>
                    <a:pt x="257914" y="174226"/>
                  </a:lnTo>
                  <a:lnTo>
                    <a:pt x="238561" y="226494"/>
                  </a:lnTo>
                  <a:lnTo>
                    <a:pt x="202465" y="266873"/>
                  </a:lnTo>
                  <a:lnTo>
                    <a:pt x="155743" y="288523"/>
                  </a:lnTo>
                  <a:lnTo>
                    <a:pt x="130219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72" name="Google Shape;472;g2859e22d296_0_51"/>
            <p:cNvSpPr/>
            <p:nvPr/>
          </p:nvSpPr>
          <p:spPr>
            <a:xfrm>
              <a:off x="12045836" y="7369794"/>
              <a:ext cx="260984" cy="291465"/>
            </a:xfrm>
            <a:custGeom>
              <a:rect b="b" l="l" r="r" t="t"/>
              <a:pathLst>
                <a:path extrusionOk="0" h="291465" w="260984">
                  <a:moveTo>
                    <a:pt x="0" y="145674"/>
                  </a:moveTo>
                  <a:lnTo>
                    <a:pt x="6638" y="191718"/>
                  </a:lnTo>
                  <a:lnTo>
                    <a:pt x="25124" y="231707"/>
                  </a:lnTo>
                  <a:lnTo>
                    <a:pt x="53313" y="263242"/>
                  </a:lnTo>
                  <a:lnTo>
                    <a:pt x="89060" y="283922"/>
                  </a:lnTo>
                  <a:lnTo>
                    <a:pt x="130219" y="291348"/>
                  </a:lnTo>
                  <a:lnTo>
                    <a:pt x="180052" y="280259"/>
                  </a:lnTo>
                  <a:lnTo>
                    <a:pt x="222298" y="248681"/>
                  </a:lnTo>
                  <a:lnTo>
                    <a:pt x="250527" y="201421"/>
                  </a:lnTo>
                  <a:lnTo>
                    <a:pt x="260439" y="145674"/>
                  </a:lnTo>
                  <a:lnTo>
                    <a:pt x="253801" y="99630"/>
                  </a:lnTo>
                  <a:lnTo>
                    <a:pt x="235314" y="59640"/>
                  </a:lnTo>
                  <a:lnTo>
                    <a:pt x="207125" y="28106"/>
                  </a:lnTo>
                  <a:lnTo>
                    <a:pt x="171379" y="7426"/>
                  </a:lnTo>
                  <a:lnTo>
                    <a:pt x="130219" y="0"/>
                  </a:lnTo>
                  <a:lnTo>
                    <a:pt x="89060" y="7426"/>
                  </a:lnTo>
                  <a:lnTo>
                    <a:pt x="53313" y="28106"/>
                  </a:lnTo>
                  <a:lnTo>
                    <a:pt x="25124" y="59640"/>
                  </a:lnTo>
                  <a:lnTo>
                    <a:pt x="6638" y="99630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73" name="Google Shape;473;g2859e22d296_0_51"/>
            <p:cNvSpPr/>
            <p:nvPr/>
          </p:nvSpPr>
          <p:spPr>
            <a:xfrm>
              <a:off x="15390819" y="5707464"/>
              <a:ext cx="2686050" cy="1092200"/>
            </a:xfrm>
            <a:custGeom>
              <a:rect b="b" l="l" r="r" t="t"/>
              <a:pathLst>
                <a:path extrusionOk="0" h="1092200" w="2686050">
                  <a:moveTo>
                    <a:pt x="2139599" y="1091999"/>
                  </a:moveTo>
                  <a:lnTo>
                    <a:pt x="0" y="1091999"/>
                  </a:lnTo>
                  <a:lnTo>
                    <a:pt x="545999" y="545999"/>
                  </a:lnTo>
                  <a:lnTo>
                    <a:pt x="0" y="0"/>
                  </a:lnTo>
                  <a:lnTo>
                    <a:pt x="2139599" y="0"/>
                  </a:lnTo>
                  <a:lnTo>
                    <a:pt x="2685599" y="545999"/>
                  </a:lnTo>
                  <a:lnTo>
                    <a:pt x="2139599" y="109199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74" name="Google Shape;474;g2859e22d296_0_51"/>
          <p:cNvSpPr txBox="1"/>
          <p:nvPr/>
        </p:nvSpPr>
        <p:spPr>
          <a:xfrm>
            <a:off x="10998505" y="7017167"/>
            <a:ext cx="28659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Manufacturing  Implementation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5" name="Google Shape;475;g2859e22d296_0_51"/>
          <p:cNvSpPr txBox="1"/>
          <p:nvPr/>
        </p:nvSpPr>
        <p:spPr>
          <a:xfrm>
            <a:off x="15935303" y="5155707"/>
            <a:ext cx="128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8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6" name="Google Shape;476;g2859e22d296_0_51"/>
          <p:cNvGrpSpPr/>
          <p:nvPr/>
        </p:nvGrpSpPr>
        <p:grpSpPr>
          <a:xfrm>
            <a:off x="14117436" y="4004127"/>
            <a:ext cx="2653709" cy="2816044"/>
            <a:chOff x="14225111" y="4845215"/>
            <a:chExt cx="2653709" cy="2816044"/>
          </a:xfrm>
        </p:grpSpPr>
        <p:sp>
          <p:nvSpPr>
            <p:cNvPr id="477" name="Google Shape;477;g2859e22d296_0_51"/>
            <p:cNvSpPr/>
            <p:nvPr/>
          </p:nvSpPr>
          <p:spPr>
            <a:xfrm>
              <a:off x="14355348" y="4902278"/>
              <a:ext cx="0" cy="812800"/>
            </a:xfrm>
            <a:custGeom>
              <a:rect b="b" l="l" r="r" t="t"/>
              <a:pathLst>
                <a:path extrusionOk="0" h="812800" w="120000">
                  <a:moveTo>
                    <a:pt x="0" y="0"/>
                  </a:moveTo>
                  <a:lnTo>
                    <a:pt x="0" y="812524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78" name="Google Shape;478;g2859e22d296_0_51"/>
            <p:cNvSpPr/>
            <p:nvPr/>
          </p:nvSpPr>
          <p:spPr>
            <a:xfrm>
              <a:off x="14225111" y="4845215"/>
              <a:ext cx="260984" cy="291464"/>
            </a:xfrm>
            <a:custGeom>
              <a:rect b="b" l="l" r="r" t="t"/>
              <a:pathLst>
                <a:path extrusionOk="0" h="291464" w="260984">
                  <a:moveTo>
                    <a:pt x="130220" y="291348"/>
                  </a:move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1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20" y="0"/>
                  </a:lnTo>
                  <a:lnTo>
                    <a:pt x="155743" y="2824"/>
                  </a:lnTo>
                  <a:lnTo>
                    <a:pt x="202466" y="24475"/>
                  </a:lnTo>
                  <a:lnTo>
                    <a:pt x="238561" y="64854"/>
                  </a:lnTo>
                  <a:lnTo>
                    <a:pt x="257915" y="117122"/>
                  </a:lnTo>
                  <a:lnTo>
                    <a:pt x="260440" y="145674"/>
                  </a:lnTo>
                  <a:lnTo>
                    <a:pt x="253801" y="191718"/>
                  </a:lnTo>
                  <a:lnTo>
                    <a:pt x="235315" y="231707"/>
                  </a:lnTo>
                  <a:lnTo>
                    <a:pt x="207126" y="263242"/>
                  </a:lnTo>
                  <a:lnTo>
                    <a:pt x="171379" y="283922"/>
                  </a:lnTo>
                  <a:lnTo>
                    <a:pt x="130220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79" name="Google Shape;479;g2859e22d296_0_51"/>
            <p:cNvSpPr/>
            <p:nvPr/>
          </p:nvSpPr>
          <p:spPr>
            <a:xfrm>
              <a:off x="14225111" y="4845215"/>
              <a:ext cx="2523490" cy="2759075"/>
            </a:xfrm>
            <a:custGeom>
              <a:rect b="b" l="l" r="r" t="t"/>
              <a:pathLst>
                <a:path extrusionOk="0" h="2759075" w="2523490">
                  <a:moveTo>
                    <a:pt x="0" y="145674"/>
                  </a:moveTo>
                  <a:lnTo>
                    <a:pt x="6638" y="99630"/>
                  </a:lnTo>
                  <a:lnTo>
                    <a:pt x="25124" y="59641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20" y="0"/>
                  </a:lnTo>
                  <a:lnTo>
                    <a:pt x="180052" y="11088"/>
                  </a:lnTo>
                  <a:lnTo>
                    <a:pt x="222299" y="42667"/>
                  </a:lnTo>
                  <a:lnTo>
                    <a:pt x="250527" y="89927"/>
                  </a:lnTo>
                  <a:lnTo>
                    <a:pt x="260440" y="145674"/>
                  </a:lnTo>
                  <a:lnTo>
                    <a:pt x="253801" y="191718"/>
                  </a:lnTo>
                  <a:lnTo>
                    <a:pt x="235315" y="231707"/>
                  </a:lnTo>
                  <a:lnTo>
                    <a:pt x="207126" y="263242"/>
                  </a:lnTo>
                  <a:lnTo>
                    <a:pt x="171379" y="283922"/>
                  </a:lnTo>
                  <a:lnTo>
                    <a:pt x="130220" y="291348"/>
                  </a:ln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close/>
                </a:path>
                <a:path extrusionOk="0" h="2759075" w="2523490">
                  <a:moveTo>
                    <a:pt x="2522962" y="2758865"/>
                  </a:moveTo>
                  <a:lnTo>
                    <a:pt x="2522962" y="194634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80" name="Google Shape;480;g2859e22d296_0_51"/>
            <p:cNvSpPr/>
            <p:nvPr/>
          </p:nvSpPr>
          <p:spPr>
            <a:xfrm>
              <a:off x="16617836" y="7369794"/>
              <a:ext cx="260984" cy="291465"/>
            </a:xfrm>
            <a:custGeom>
              <a:rect b="b" l="l" r="r" t="t"/>
              <a:pathLst>
                <a:path extrusionOk="0" h="291465" w="260984">
                  <a:moveTo>
                    <a:pt x="130220" y="291348"/>
                  </a:moveTo>
                  <a:lnTo>
                    <a:pt x="89060" y="283922"/>
                  </a:lnTo>
                  <a:lnTo>
                    <a:pt x="53313" y="263242"/>
                  </a:lnTo>
                  <a:lnTo>
                    <a:pt x="25124" y="231707"/>
                  </a:lnTo>
                  <a:lnTo>
                    <a:pt x="6638" y="191718"/>
                  </a:lnTo>
                  <a:lnTo>
                    <a:pt x="0" y="145674"/>
                  </a:lnTo>
                  <a:lnTo>
                    <a:pt x="6638" y="99630"/>
                  </a:lnTo>
                  <a:lnTo>
                    <a:pt x="25124" y="59640"/>
                  </a:lnTo>
                  <a:lnTo>
                    <a:pt x="53313" y="28106"/>
                  </a:lnTo>
                  <a:lnTo>
                    <a:pt x="89060" y="7426"/>
                  </a:lnTo>
                  <a:lnTo>
                    <a:pt x="130220" y="0"/>
                  </a:lnTo>
                  <a:lnTo>
                    <a:pt x="171379" y="7426"/>
                  </a:lnTo>
                  <a:lnTo>
                    <a:pt x="207125" y="28106"/>
                  </a:lnTo>
                  <a:lnTo>
                    <a:pt x="235314" y="59640"/>
                  </a:lnTo>
                  <a:lnTo>
                    <a:pt x="253800" y="99630"/>
                  </a:lnTo>
                  <a:lnTo>
                    <a:pt x="260438" y="145674"/>
                  </a:lnTo>
                  <a:lnTo>
                    <a:pt x="257913" y="174226"/>
                  </a:lnTo>
                  <a:lnTo>
                    <a:pt x="238561" y="226494"/>
                  </a:lnTo>
                  <a:lnTo>
                    <a:pt x="202465" y="266873"/>
                  </a:lnTo>
                  <a:lnTo>
                    <a:pt x="155743" y="288523"/>
                  </a:lnTo>
                  <a:lnTo>
                    <a:pt x="130220" y="291348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  <p:sp>
          <p:nvSpPr>
            <p:cNvPr id="481" name="Google Shape;481;g2859e22d296_0_51"/>
            <p:cNvSpPr/>
            <p:nvPr/>
          </p:nvSpPr>
          <p:spPr>
            <a:xfrm>
              <a:off x="16617836" y="7369794"/>
              <a:ext cx="260984" cy="291465"/>
            </a:xfrm>
            <a:custGeom>
              <a:rect b="b" l="l" r="r" t="t"/>
              <a:pathLst>
                <a:path extrusionOk="0" h="291465" w="260984">
                  <a:moveTo>
                    <a:pt x="0" y="145674"/>
                  </a:moveTo>
                  <a:lnTo>
                    <a:pt x="6638" y="191718"/>
                  </a:lnTo>
                  <a:lnTo>
                    <a:pt x="25124" y="231707"/>
                  </a:lnTo>
                  <a:lnTo>
                    <a:pt x="53313" y="263242"/>
                  </a:lnTo>
                  <a:lnTo>
                    <a:pt x="89060" y="283922"/>
                  </a:lnTo>
                  <a:lnTo>
                    <a:pt x="130220" y="291348"/>
                  </a:lnTo>
                  <a:lnTo>
                    <a:pt x="180052" y="280259"/>
                  </a:lnTo>
                  <a:lnTo>
                    <a:pt x="222298" y="248681"/>
                  </a:lnTo>
                  <a:lnTo>
                    <a:pt x="250526" y="201421"/>
                  </a:lnTo>
                  <a:lnTo>
                    <a:pt x="260438" y="145674"/>
                  </a:lnTo>
                  <a:lnTo>
                    <a:pt x="253800" y="99630"/>
                  </a:lnTo>
                  <a:lnTo>
                    <a:pt x="235314" y="59640"/>
                  </a:lnTo>
                  <a:lnTo>
                    <a:pt x="207125" y="28106"/>
                  </a:lnTo>
                  <a:lnTo>
                    <a:pt x="171379" y="7426"/>
                  </a:lnTo>
                  <a:lnTo>
                    <a:pt x="130220" y="0"/>
                  </a:lnTo>
                  <a:lnTo>
                    <a:pt x="89060" y="7426"/>
                  </a:lnTo>
                  <a:lnTo>
                    <a:pt x="53313" y="28106"/>
                  </a:lnTo>
                  <a:lnTo>
                    <a:pt x="25124" y="59640"/>
                  </a:lnTo>
                  <a:lnTo>
                    <a:pt x="6638" y="99630"/>
                  </a:lnTo>
                  <a:lnTo>
                    <a:pt x="0" y="145674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/>
            </a:p>
          </p:txBody>
        </p:sp>
      </p:grpSp>
      <p:sp>
        <p:nvSpPr>
          <p:cNvPr id="482" name="Google Shape;482;g2859e22d296_0_51"/>
          <p:cNvSpPr txBox="1"/>
          <p:nvPr/>
        </p:nvSpPr>
        <p:spPr>
          <a:xfrm>
            <a:off x="13266420" y="2953431"/>
            <a:ext cx="21801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Integrations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g2859e22d296_0_51"/>
          <p:cNvSpPr txBox="1"/>
          <p:nvPr/>
        </p:nvSpPr>
        <p:spPr>
          <a:xfrm>
            <a:off x="14681950" y="6910100"/>
            <a:ext cx="28902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ahoma"/>
                <a:ea typeface="Tahoma"/>
                <a:cs typeface="Tahoma"/>
                <a:sym typeface="Tahoma"/>
              </a:rPr>
              <a:t>Data Transfer to  Go-Live and Final  Training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4" name="Google Shape;484;g2859e22d296_0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g243e3d4fa06_0_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243e3d4fa06_0_4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243e3d4fa06_0_436"/>
          <p:cNvSpPr txBox="1"/>
          <p:nvPr>
            <p:ph type="title"/>
          </p:nvPr>
        </p:nvSpPr>
        <p:spPr>
          <a:xfrm>
            <a:off x="6221400" y="2585301"/>
            <a:ext cx="58452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Building awesome </a:t>
            </a:r>
            <a:r>
              <a:rPr b="0" lang="en-US" sz="2400">
                <a:solidFill>
                  <a:srgbClr val="171717"/>
                </a:solidFill>
              </a:rPr>
              <a:t>enterprise applications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2" name="Google Shape;492;g243e3d4fa06_0_436"/>
          <p:cNvSpPr txBox="1"/>
          <p:nvPr/>
        </p:nvSpPr>
        <p:spPr>
          <a:xfrm>
            <a:off x="130640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3" name="Google Shape;493;g243e3d4fa06_0_436"/>
          <p:cNvSpPr txBox="1"/>
          <p:nvPr>
            <p:ph type="title"/>
          </p:nvPr>
        </p:nvSpPr>
        <p:spPr>
          <a:xfrm>
            <a:off x="6027900" y="4011450"/>
            <a:ext cx="6232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>
                <a:solidFill>
                  <a:srgbClr val="0288F6"/>
                </a:solidFill>
              </a:rPr>
              <a:t>About Fileian</a:t>
            </a:r>
            <a:endParaRPr sz="7200">
              <a:solidFill>
                <a:srgbClr val="0288F6"/>
              </a:solidFill>
            </a:endParaRPr>
          </a:p>
        </p:txBody>
      </p:sp>
      <p:sp>
        <p:nvSpPr>
          <p:cNvPr id="494" name="Google Shape;494;g243e3d4fa06_0_436"/>
          <p:cNvSpPr txBox="1"/>
          <p:nvPr/>
        </p:nvSpPr>
        <p:spPr>
          <a:xfrm>
            <a:off x="3386600" y="5324200"/>
            <a:ext cx="114672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We Drive Your Data With Trust &amp; Security !</a:t>
            </a:r>
            <a:endParaRPr b="1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Fileian is CMMI Level 3, ISO &amp; DIPP Certified Company trusted by Enterprises &amp; Governments for hassle free Applications Consulting, Development &amp; Maintenance Projects.</a:t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95" name="Google Shape;495;g243e3d4fa06_0_4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5251" y="1183250"/>
            <a:ext cx="3597499" cy="1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243e3d4fa06_0_4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43e3d4fa06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43e3d4fa06_0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0" y="3771900"/>
            <a:ext cx="3019424" cy="301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43e3d4fa06_0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82500" y="3609975"/>
            <a:ext cx="3781424" cy="37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43e3d4fa06_0_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0875" y="3657600"/>
            <a:ext cx="4286249" cy="42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43e3d4fa06_0_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43e3d4fa06_0_116"/>
          <p:cNvSpPr txBox="1"/>
          <p:nvPr/>
        </p:nvSpPr>
        <p:spPr>
          <a:xfrm>
            <a:off x="13293725" y="4521200"/>
            <a:ext cx="23814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60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g243e3d4fa06_0_116"/>
          <p:cNvSpPr txBox="1"/>
          <p:nvPr/>
        </p:nvSpPr>
        <p:spPr>
          <a:xfrm>
            <a:off x="13404498" y="5865275"/>
            <a:ext cx="22674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61950" lvl="0" marL="374015" marR="508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171717"/>
                </a:solidFill>
                <a:latin typeface="Verdana"/>
                <a:ea typeface="Verdana"/>
                <a:cs typeface="Verdana"/>
                <a:sym typeface="Verdana"/>
              </a:rPr>
              <a:t>team, built for  success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g243e3d4fa06_0_116"/>
          <p:cNvSpPr txBox="1"/>
          <p:nvPr/>
        </p:nvSpPr>
        <p:spPr>
          <a:xfrm>
            <a:off x="7804563" y="4697950"/>
            <a:ext cx="33351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5000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g243e3d4fa06_0_116"/>
          <p:cNvSpPr txBox="1"/>
          <p:nvPr/>
        </p:nvSpPr>
        <p:spPr>
          <a:xfrm>
            <a:off x="7939151" y="6226100"/>
            <a:ext cx="23811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325755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171717"/>
                </a:solidFill>
                <a:latin typeface="Verdana"/>
                <a:ea typeface="Verdana"/>
                <a:cs typeface="Verdana"/>
                <a:sym typeface="Verdana"/>
              </a:rPr>
              <a:t>customers  across domains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g243e3d4fa06_0_116"/>
          <p:cNvSpPr txBox="1"/>
          <p:nvPr/>
        </p:nvSpPr>
        <p:spPr>
          <a:xfrm>
            <a:off x="3543900" y="4291925"/>
            <a:ext cx="21066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g243e3d4fa06_0_116"/>
          <p:cNvSpPr txBox="1"/>
          <p:nvPr/>
        </p:nvSpPr>
        <p:spPr>
          <a:xfrm>
            <a:off x="3816200" y="5502200"/>
            <a:ext cx="2381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69850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171717"/>
                </a:solidFill>
                <a:latin typeface="Verdana"/>
                <a:ea typeface="Verdana"/>
                <a:cs typeface="Verdana"/>
                <a:sym typeface="Verdana"/>
              </a:rPr>
              <a:t>years in business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g243e3d4fa06_0_116"/>
          <p:cNvSpPr txBox="1"/>
          <p:nvPr/>
        </p:nvSpPr>
        <p:spPr>
          <a:xfrm>
            <a:off x="13088125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9" name="Google Shape;89;g243e3d4fa06_0_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66666" y="1333425"/>
            <a:ext cx="5707075" cy="12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43e3d4fa06_0_116"/>
          <p:cNvSpPr txBox="1"/>
          <p:nvPr>
            <p:ph type="title"/>
          </p:nvPr>
        </p:nvSpPr>
        <p:spPr>
          <a:xfrm>
            <a:off x="6197600" y="2669826"/>
            <a:ext cx="5845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600">
                <a:solidFill>
                  <a:srgbClr val="000000"/>
                </a:solidFill>
              </a:rPr>
              <a:t>The HR Revolution brewing just for you</a:t>
            </a:r>
            <a:endParaRPr b="0" sz="2400">
              <a:solidFill>
                <a:srgbClr val="171717"/>
              </a:solidFill>
            </a:endParaRPr>
          </a:p>
        </p:txBody>
      </p:sp>
      <p:pic>
        <p:nvPicPr>
          <p:cNvPr id="91" name="Google Shape;91;g243e3d4fa06_0_1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11"/>
          <p:cNvGrpSpPr/>
          <p:nvPr/>
        </p:nvGrpSpPr>
        <p:grpSpPr>
          <a:xfrm>
            <a:off x="0" y="0"/>
            <a:ext cx="18287999" cy="2609849"/>
            <a:chOff x="0" y="0"/>
            <a:chExt cx="18287999" cy="2609849"/>
          </a:xfrm>
        </p:grpSpPr>
        <p:pic>
          <p:nvPicPr>
            <p:cNvPr id="502" name="Google Shape;50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7999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906750" y="228600"/>
              <a:ext cx="2381249" cy="2381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11"/>
          <p:cNvSpPr txBox="1"/>
          <p:nvPr>
            <p:ph type="title"/>
          </p:nvPr>
        </p:nvSpPr>
        <p:spPr>
          <a:xfrm>
            <a:off x="1568450" y="592175"/>
            <a:ext cx="13282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About Fileian</a:t>
            </a:r>
            <a:endParaRPr sz="6000"/>
          </a:p>
        </p:txBody>
      </p:sp>
      <p:sp>
        <p:nvSpPr>
          <p:cNvPr id="505" name="Google Shape;505;p11"/>
          <p:cNvSpPr txBox="1"/>
          <p:nvPr/>
        </p:nvSpPr>
        <p:spPr>
          <a:xfrm>
            <a:off x="1568450" y="1550875"/>
            <a:ext cx="95880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Fileian Ventures Private Limited</a:t>
            </a:r>
            <a:endParaRPr b="0" i="0" sz="4600" u="none" cap="none" strike="noStrike">
              <a:solidFill>
                <a:srgbClr val="313B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Google Shape;506;p11"/>
          <p:cNvSpPr txBox="1"/>
          <p:nvPr/>
        </p:nvSpPr>
        <p:spPr>
          <a:xfrm>
            <a:off x="1568450" y="2995326"/>
            <a:ext cx="103365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Our mission is to give Clarity, Capability &amp; Courage to Clients to build business using technology efficiently.</a:t>
            </a:r>
            <a:endParaRPr b="1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136080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Established in 2016 to provide easy access to Enterprises with Affordable and Efficient Technology for Small, Mid &amp; large size businesses. At Fileian, we have expert team to manage and maintaining ERP, CRM, HRM systems. We have successfully completed more than 100 Projects. </a:t>
            </a:r>
            <a:endParaRPr b="1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7" name="Google Shape;50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53331" y="3569625"/>
            <a:ext cx="4270949" cy="14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1"/>
          <p:cNvSpPr txBox="1"/>
          <p:nvPr/>
        </p:nvSpPr>
        <p:spPr>
          <a:xfrm>
            <a:off x="1568450" y="7902800"/>
            <a:ext cx="1671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Company Registrations: </a:t>
            </a:r>
            <a:endParaRPr b="1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CIN Number: U74999MH2016PTC280265 					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ISO 9001:2015 Number: IN13506A 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GST Number: 27AAFCD6767M1ZZ 							CMMI Level 3 Number: SPC19C3491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9" name="Google Shape;509;p11"/>
          <p:cNvSpPr txBox="1"/>
          <p:nvPr/>
        </p:nvSpPr>
        <p:spPr>
          <a:xfrm>
            <a:off x="12136000" y="5378150"/>
            <a:ext cx="5505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1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Recently Implemented Customised Enterprise Application at Heathrow Airport, London</a:t>
            </a:r>
            <a:endParaRPr b="1" i="1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54188" y="7010222"/>
            <a:ext cx="3269225" cy="120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g2859e22d296_0_0"/>
          <p:cNvGrpSpPr/>
          <p:nvPr/>
        </p:nvGrpSpPr>
        <p:grpSpPr>
          <a:xfrm>
            <a:off x="0" y="0"/>
            <a:ext cx="18288000" cy="2609849"/>
            <a:chOff x="0" y="0"/>
            <a:chExt cx="18288000" cy="2609849"/>
          </a:xfrm>
        </p:grpSpPr>
        <p:pic>
          <p:nvPicPr>
            <p:cNvPr id="516" name="Google Shape;516;g2859e22d296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g2859e22d296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906750" y="228600"/>
              <a:ext cx="2381249" cy="2381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g2859e22d296_0_0"/>
          <p:cNvSpPr txBox="1"/>
          <p:nvPr>
            <p:ph type="title"/>
          </p:nvPr>
        </p:nvSpPr>
        <p:spPr>
          <a:xfrm>
            <a:off x="1568450" y="568025"/>
            <a:ext cx="13282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288F6"/>
                </a:solidFill>
              </a:rPr>
              <a:t>Director’s Message</a:t>
            </a:r>
            <a:endParaRPr sz="6000"/>
          </a:p>
        </p:txBody>
      </p:sp>
      <p:sp>
        <p:nvSpPr>
          <p:cNvPr id="519" name="Google Shape;519;g2859e22d296_0_0"/>
          <p:cNvSpPr txBox="1"/>
          <p:nvPr/>
        </p:nvSpPr>
        <p:spPr>
          <a:xfrm>
            <a:off x="1568450" y="1504325"/>
            <a:ext cx="116646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600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We drive your data!</a:t>
            </a:r>
            <a:endParaRPr b="1" sz="4600">
              <a:solidFill>
                <a:srgbClr val="313B4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Google Shape;520;g2859e22d296_0_0"/>
          <p:cNvSpPr txBox="1"/>
          <p:nvPr/>
        </p:nvSpPr>
        <p:spPr>
          <a:xfrm>
            <a:off x="6375050" y="3477300"/>
            <a:ext cx="1195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2859e22d296_0_0"/>
          <p:cNvSpPr txBox="1"/>
          <p:nvPr/>
        </p:nvSpPr>
        <p:spPr>
          <a:xfrm>
            <a:off x="5799300" y="2480700"/>
            <a:ext cx="101685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Tahoma"/>
                <a:ea typeface="Tahoma"/>
                <a:cs typeface="Tahoma"/>
                <a:sym typeface="Tahoma"/>
              </a:rPr>
              <a:t>Niheel Sonar</a:t>
            </a:r>
            <a:endParaRPr b="1" sz="3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ahoma"/>
                <a:ea typeface="Tahoma"/>
                <a:cs typeface="Tahoma"/>
                <a:sym typeface="Tahoma"/>
              </a:rPr>
              <a:t>Founder &amp; MD</a:t>
            </a:r>
            <a:endParaRPr sz="3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I hold experience of 14+ Years in IT Services Industry for Building Enterprise Applications &amp; Government Projects. I have experience of working with Fintech, Lending, Manufacturing, Telecom, Services Industry Projects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The Open source softwares is growing tremendously faster and getting adopted by many fortune 500 companies too. The Small and Medium Scale Enterprises are in a strong position to get affordable and efficient technology solutions in comparison to another Licensed Applications. 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If you don’t trust me then visit the link below 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https://erpnext.com/enterprise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2" name="Google Shape;522;g2859e22d29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99950" y="572575"/>
            <a:ext cx="2515675" cy="9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g2859e22d29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3500" y="2609850"/>
            <a:ext cx="3917899" cy="52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"/>
          <p:cNvSpPr/>
          <p:nvPr/>
        </p:nvSpPr>
        <p:spPr>
          <a:xfrm>
            <a:off x="263349" y="3993338"/>
            <a:ext cx="3317240" cy="3064509"/>
          </a:xfrm>
          <a:custGeom>
            <a:rect b="b" l="l" r="r" t="t"/>
            <a:pathLst>
              <a:path extrusionOk="0" h="3064509" w="3317240">
                <a:moveTo>
                  <a:pt x="2862799" y="2723999"/>
                </a:moveTo>
                <a:lnTo>
                  <a:pt x="453999" y="2723999"/>
                </a:lnTo>
                <a:lnTo>
                  <a:pt x="407581" y="2721656"/>
                </a:lnTo>
                <a:lnTo>
                  <a:pt x="362503" y="2714776"/>
                </a:lnTo>
                <a:lnTo>
                  <a:pt x="318994" y="2703589"/>
                </a:lnTo>
                <a:lnTo>
                  <a:pt x="277282" y="2688322"/>
                </a:lnTo>
                <a:lnTo>
                  <a:pt x="237596" y="2669204"/>
                </a:lnTo>
                <a:lnTo>
                  <a:pt x="200164" y="2646463"/>
                </a:lnTo>
                <a:lnTo>
                  <a:pt x="165213" y="2620328"/>
                </a:lnTo>
                <a:lnTo>
                  <a:pt x="132973" y="2591026"/>
                </a:lnTo>
                <a:lnTo>
                  <a:pt x="103671" y="2558786"/>
                </a:lnTo>
                <a:lnTo>
                  <a:pt x="77536" y="2523835"/>
                </a:lnTo>
                <a:lnTo>
                  <a:pt x="54795" y="2486403"/>
                </a:lnTo>
                <a:lnTo>
                  <a:pt x="35677" y="2446717"/>
                </a:lnTo>
                <a:lnTo>
                  <a:pt x="20410" y="2405005"/>
                </a:lnTo>
                <a:lnTo>
                  <a:pt x="9223" y="2361496"/>
                </a:lnTo>
                <a:lnTo>
                  <a:pt x="2343" y="2316418"/>
                </a:lnTo>
                <a:lnTo>
                  <a:pt x="0" y="2269999"/>
                </a:lnTo>
                <a:lnTo>
                  <a:pt x="0" y="453999"/>
                </a:lnTo>
                <a:lnTo>
                  <a:pt x="2343" y="407581"/>
                </a:lnTo>
                <a:lnTo>
                  <a:pt x="9223" y="362503"/>
                </a:lnTo>
                <a:lnTo>
                  <a:pt x="20410" y="318994"/>
                </a:lnTo>
                <a:lnTo>
                  <a:pt x="35677" y="277282"/>
                </a:lnTo>
                <a:lnTo>
                  <a:pt x="54795" y="237596"/>
                </a:lnTo>
                <a:lnTo>
                  <a:pt x="77536" y="200164"/>
                </a:lnTo>
                <a:lnTo>
                  <a:pt x="103671" y="165213"/>
                </a:lnTo>
                <a:lnTo>
                  <a:pt x="132973" y="132973"/>
                </a:lnTo>
                <a:lnTo>
                  <a:pt x="165213" y="103671"/>
                </a:lnTo>
                <a:lnTo>
                  <a:pt x="200164" y="77536"/>
                </a:lnTo>
                <a:lnTo>
                  <a:pt x="237596" y="54795"/>
                </a:lnTo>
                <a:lnTo>
                  <a:pt x="277282" y="35677"/>
                </a:lnTo>
                <a:lnTo>
                  <a:pt x="318994" y="20410"/>
                </a:lnTo>
                <a:lnTo>
                  <a:pt x="362503" y="9223"/>
                </a:lnTo>
                <a:lnTo>
                  <a:pt x="407581" y="2343"/>
                </a:lnTo>
                <a:lnTo>
                  <a:pt x="453999" y="0"/>
                </a:lnTo>
                <a:lnTo>
                  <a:pt x="2862799" y="0"/>
                </a:lnTo>
                <a:lnTo>
                  <a:pt x="2914027" y="2897"/>
                </a:lnTo>
                <a:lnTo>
                  <a:pt x="2964206" y="11468"/>
                </a:lnTo>
                <a:lnTo>
                  <a:pt x="3012893" y="25528"/>
                </a:lnTo>
                <a:lnTo>
                  <a:pt x="3059643" y="44892"/>
                </a:lnTo>
                <a:lnTo>
                  <a:pt x="3104011" y="69377"/>
                </a:lnTo>
                <a:lnTo>
                  <a:pt x="3145554" y="98799"/>
                </a:lnTo>
                <a:lnTo>
                  <a:pt x="3183826" y="132973"/>
                </a:lnTo>
                <a:lnTo>
                  <a:pt x="3218000" y="171245"/>
                </a:lnTo>
                <a:lnTo>
                  <a:pt x="3247422" y="212788"/>
                </a:lnTo>
                <a:lnTo>
                  <a:pt x="3271907" y="257156"/>
                </a:lnTo>
                <a:lnTo>
                  <a:pt x="3291271" y="303906"/>
                </a:lnTo>
                <a:lnTo>
                  <a:pt x="3305331" y="352593"/>
                </a:lnTo>
                <a:lnTo>
                  <a:pt x="3313902" y="402772"/>
                </a:lnTo>
                <a:lnTo>
                  <a:pt x="3316799" y="453999"/>
                </a:lnTo>
                <a:lnTo>
                  <a:pt x="3316799" y="2269999"/>
                </a:lnTo>
                <a:lnTo>
                  <a:pt x="3314456" y="2316418"/>
                </a:lnTo>
                <a:lnTo>
                  <a:pt x="3307576" y="2361496"/>
                </a:lnTo>
                <a:lnTo>
                  <a:pt x="3296389" y="2405005"/>
                </a:lnTo>
                <a:lnTo>
                  <a:pt x="3281122" y="2446717"/>
                </a:lnTo>
                <a:lnTo>
                  <a:pt x="3262004" y="2486403"/>
                </a:lnTo>
                <a:lnTo>
                  <a:pt x="3239263" y="2523835"/>
                </a:lnTo>
                <a:lnTo>
                  <a:pt x="3213128" y="2558786"/>
                </a:lnTo>
                <a:lnTo>
                  <a:pt x="3183826" y="2591026"/>
                </a:lnTo>
                <a:lnTo>
                  <a:pt x="3151586" y="2620328"/>
                </a:lnTo>
                <a:lnTo>
                  <a:pt x="3116635" y="2646463"/>
                </a:lnTo>
                <a:lnTo>
                  <a:pt x="3079203" y="2669204"/>
                </a:lnTo>
                <a:lnTo>
                  <a:pt x="3039517" y="2688322"/>
                </a:lnTo>
                <a:lnTo>
                  <a:pt x="2997805" y="2703589"/>
                </a:lnTo>
                <a:lnTo>
                  <a:pt x="2954296" y="2714776"/>
                </a:lnTo>
                <a:lnTo>
                  <a:pt x="2909218" y="2721656"/>
                </a:lnTo>
                <a:lnTo>
                  <a:pt x="2862799" y="2723999"/>
                </a:lnTo>
                <a:close/>
              </a:path>
              <a:path extrusionOk="0" h="3064509" w="3317240">
                <a:moveTo>
                  <a:pt x="967410" y="3064499"/>
                </a:moveTo>
                <a:lnTo>
                  <a:pt x="552799" y="2723999"/>
                </a:lnTo>
                <a:lnTo>
                  <a:pt x="1381999" y="2723999"/>
                </a:lnTo>
                <a:lnTo>
                  <a:pt x="967410" y="3064499"/>
                </a:lnTo>
                <a:close/>
              </a:path>
            </a:pathLst>
          </a:custGeom>
          <a:solidFill>
            <a:srgbClr val="00387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2"/>
          <p:cNvSpPr txBox="1"/>
          <p:nvPr/>
        </p:nvSpPr>
        <p:spPr>
          <a:xfrm>
            <a:off x="595353" y="4685476"/>
            <a:ext cx="26454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3175" lvl="0" marL="12700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Enterprise Applications Consulting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"/>
          <p:cNvSpPr/>
          <p:nvPr/>
        </p:nvSpPr>
        <p:spPr>
          <a:xfrm>
            <a:off x="3925749" y="3993338"/>
            <a:ext cx="3180079" cy="3064509"/>
          </a:xfrm>
          <a:custGeom>
            <a:rect b="b" l="l" r="r" t="t"/>
            <a:pathLst>
              <a:path extrusionOk="0" h="3064509" w="3180079">
                <a:moveTo>
                  <a:pt x="2725999" y="2723999"/>
                </a:moveTo>
                <a:lnTo>
                  <a:pt x="453999" y="2723999"/>
                </a:lnTo>
                <a:lnTo>
                  <a:pt x="407581" y="2721656"/>
                </a:lnTo>
                <a:lnTo>
                  <a:pt x="362503" y="2714776"/>
                </a:lnTo>
                <a:lnTo>
                  <a:pt x="318994" y="2703589"/>
                </a:lnTo>
                <a:lnTo>
                  <a:pt x="277282" y="2688322"/>
                </a:lnTo>
                <a:lnTo>
                  <a:pt x="237596" y="2669204"/>
                </a:lnTo>
                <a:lnTo>
                  <a:pt x="200164" y="2646463"/>
                </a:lnTo>
                <a:lnTo>
                  <a:pt x="165213" y="2620328"/>
                </a:lnTo>
                <a:lnTo>
                  <a:pt x="132973" y="2591026"/>
                </a:lnTo>
                <a:lnTo>
                  <a:pt x="103671" y="2558786"/>
                </a:lnTo>
                <a:lnTo>
                  <a:pt x="77536" y="2523835"/>
                </a:lnTo>
                <a:lnTo>
                  <a:pt x="54795" y="2486403"/>
                </a:lnTo>
                <a:lnTo>
                  <a:pt x="35677" y="2446717"/>
                </a:lnTo>
                <a:lnTo>
                  <a:pt x="20410" y="2405005"/>
                </a:lnTo>
                <a:lnTo>
                  <a:pt x="9223" y="2361496"/>
                </a:lnTo>
                <a:lnTo>
                  <a:pt x="2343" y="2316418"/>
                </a:lnTo>
                <a:lnTo>
                  <a:pt x="0" y="2269999"/>
                </a:lnTo>
                <a:lnTo>
                  <a:pt x="0" y="453999"/>
                </a:lnTo>
                <a:lnTo>
                  <a:pt x="2343" y="407581"/>
                </a:lnTo>
                <a:lnTo>
                  <a:pt x="9223" y="362503"/>
                </a:lnTo>
                <a:lnTo>
                  <a:pt x="20410" y="318994"/>
                </a:lnTo>
                <a:lnTo>
                  <a:pt x="35677" y="277282"/>
                </a:lnTo>
                <a:lnTo>
                  <a:pt x="54795" y="237596"/>
                </a:lnTo>
                <a:lnTo>
                  <a:pt x="77536" y="200164"/>
                </a:lnTo>
                <a:lnTo>
                  <a:pt x="103671" y="165213"/>
                </a:lnTo>
                <a:lnTo>
                  <a:pt x="132973" y="132973"/>
                </a:lnTo>
                <a:lnTo>
                  <a:pt x="165213" y="103671"/>
                </a:lnTo>
                <a:lnTo>
                  <a:pt x="200164" y="77536"/>
                </a:lnTo>
                <a:lnTo>
                  <a:pt x="237596" y="54795"/>
                </a:lnTo>
                <a:lnTo>
                  <a:pt x="277282" y="35677"/>
                </a:lnTo>
                <a:lnTo>
                  <a:pt x="318994" y="20410"/>
                </a:lnTo>
                <a:lnTo>
                  <a:pt x="362503" y="9223"/>
                </a:lnTo>
                <a:lnTo>
                  <a:pt x="407581" y="2343"/>
                </a:lnTo>
                <a:lnTo>
                  <a:pt x="453999" y="0"/>
                </a:lnTo>
                <a:lnTo>
                  <a:pt x="2725999" y="0"/>
                </a:lnTo>
                <a:lnTo>
                  <a:pt x="2777227" y="2897"/>
                </a:lnTo>
                <a:lnTo>
                  <a:pt x="2827406" y="11468"/>
                </a:lnTo>
                <a:lnTo>
                  <a:pt x="2876093" y="25528"/>
                </a:lnTo>
                <a:lnTo>
                  <a:pt x="2922843" y="44892"/>
                </a:lnTo>
                <a:lnTo>
                  <a:pt x="2967211" y="69377"/>
                </a:lnTo>
                <a:lnTo>
                  <a:pt x="3008754" y="98799"/>
                </a:lnTo>
                <a:lnTo>
                  <a:pt x="3047026" y="132973"/>
                </a:lnTo>
                <a:lnTo>
                  <a:pt x="3081200" y="171245"/>
                </a:lnTo>
                <a:lnTo>
                  <a:pt x="3110622" y="212788"/>
                </a:lnTo>
                <a:lnTo>
                  <a:pt x="3135107" y="257156"/>
                </a:lnTo>
                <a:lnTo>
                  <a:pt x="3154471" y="303906"/>
                </a:lnTo>
                <a:lnTo>
                  <a:pt x="3168531" y="352593"/>
                </a:lnTo>
                <a:lnTo>
                  <a:pt x="3177102" y="402772"/>
                </a:lnTo>
                <a:lnTo>
                  <a:pt x="3179999" y="453999"/>
                </a:lnTo>
                <a:lnTo>
                  <a:pt x="3179999" y="2269999"/>
                </a:lnTo>
                <a:lnTo>
                  <a:pt x="3177656" y="2316418"/>
                </a:lnTo>
                <a:lnTo>
                  <a:pt x="3170776" y="2361496"/>
                </a:lnTo>
                <a:lnTo>
                  <a:pt x="3159589" y="2405005"/>
                </a:lnTo>
                <a:lnTo>
                  <a:pt x="3144322" y="2446717"/>
                </a:lnTo>
                <a:lnTo>
                  <a:pt x="3125204" y="2486403"/>
                </a:lnTo>
                <a:lnTo>
                  <a:pt x="3102463" y="2523835"/>
                </a:lnTo>
                <a:lnTo>
                  <a:pt x="3076328" y="2558786"/>
                </a:lnTo>
                <a:lnTo>
                  <a:pt x="3047026" y="2591026"/>
                </a:lnTo>
                <a:lnTo>
                  <a:pt x="3014786" y="2620328"/>
                </a:lnTo>
                <a:lnTo>
                  <a:pt x="2979835" y="2646463"/>
                </a:lnTo>
                <a:lnTo>
                  <a:pt x="2942403" y="2669204"/>
                </a:lnTo>
                <a:lnTo>
                  <a:pt x="2902717" y="2688322"/>
                </a:lnTo>
                <a:lnTo>
                  <a:pt x="2861005" y="2703589"/>
                </a:lnTo>
                <a:lnTo>
                  <a:pt x="2817496" y="2714776"/>
                </a:lnTo>
                <a:lnTo>
                  <a:pt x="2772418" y="2721656"/>
                </a:lnTo>
                <a:lnTo>
                  <a:pt x="2725999" y="2723999"/>
                </a:lnTo>
                <a:close/>
              </a:path>
              <a:path extrusionOk="0" h="3064509" w="3180079">
                <a:moveTo>
                  <a:pt x="927510" y="3064499"/>
                </a:moveTo>
                <a:lnTo>
                  <a:pt x="529999" y="2723999"/>
                </a:lnTo>
                <a:lnTo>
                  <a:pt x="1324999" y="2723999"/>
                </a:lnTo>
                <a:lnTo>
                  <a:pt x="927510" y="3064499"/>
                </a:lnTo>
                <a:close/>
              </a:path>
            </a:pathLst>
          </a:custGeom>
          <a:solidFill>
            <a:srgbClr val="00387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2"/>
          <p:cNvSpPr txBox="1"/>
          <p:nvPr/>
        </p:nvSpPr>
        <p:spPr>
          <a:xfrm>
            <a:off x="4127125" y="4686463"/>
            <a:ext cx="28740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700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ERP, CRM, HRM Implementations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Maintenance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2"/>
          <p:cNvSpPr/>
          <p:nvPr/>
        </p:nvSpPr>
        <p:spPr>
          <a:xfrm>
            <a:off x="7547662" y="3993338"/>
            <a:ext cx="3180079" cy="3064509"/>
          </a:xfrm>
          <a:custGeom>
            <a:rect b="b" l="l" r="r" t="t"/>
            <a:pathLst>
              <a:path extrusionOk="0" h="3064509" w="3180079">
                <a:moveTo>
                  <a:pt x="2725999" y="2723999"/>
                </a:moveTo>
                <a:lnTo>
                  <a:pt x="453999" y="2723999"/>
                </a:lnTo>
                <a:lnTo>
                  <a:pt x="407581" y="2721656"/>
                </a:lnTo>
                <a:lnTo>
                  <a:pt x="362503" y="2714776"/>
                </a:lnTo>
                <a:lnTo>
                  <a:pt x="318994" y="2703589"/>
                </a:lnTo>
                <a:lnTo>
                  <a:pt x="277282" y="2688322"/>
                </a:lnTo>
                <a:lnTo>
                  <a:pt x="237596" y="2669204"/>
                </a:lnTo>
                <a:lnTo>
                  <a:pt x="200164" y="2646463"/>
                </a:lnTo>
                <a:lnTo>
                  <a:pt x="165213" y="2620328"/>
                </a:lnTo>
                <a:lnTo>
                  <a:pt x="132973" y="2591026"/>
                </a:lnTo>
                <a:lnTo>
                  <a:pt x="103671" y="2558786"/>
                </a:lnTo>
                <a:lnTo>
                  <a:pt x="77536" y="2523835"/>
                </a:lnTo>
                <a:lnTo>
                  <a:pt x="54795" y="2486403"/>
                </a:lnTo>
                <a:lnTo>
                  <a:pt x="35677" y="2446717"/>
                </a:lnTo>
                <a:lnTo>
                  <a:pt x="20410" y="2405005"/>
                </a:lnTo>
                <a:lnTo>
                  <a:pt x="9223" y="2361496"/>
                </a:lnTo>
                <a:lnTo>
                  <a:pt x="2343" y="2316418"/>
                </a:lnTo>
                <a:lnTo>
                  <a:pt x="0" y="2269999"/>
                </a:lnTo>
                <a:lnTo>
                  <a:pt x="0" y="453999"/>
                </a:lnTo>
                <a:lnTo>
                  <a:pt x="2343" y="407581"/>
                </a:lnTo>
                <a:lnTo>
                  <a:pt x="9223" y="362503"/>
                </a:lnTo>
                <a:lnTo>
                  <a:pt x="20410" y="318994"/>
                </a:lnTo>
                <a:lnTo>
                  <a:pt x="35677" y="277282"/>
                </a:lnTo>
                <a:lnTo>
                  <a:pt x="54795" y="237596"/>
                </a:lnTo>
                <a:lnTo>
                  <a:pt x="77536" y="200164"/>
                </a:lnTo>
                <a:lnTo>
                  <a:pt x="103671" y="165213"/>
                </a:lnTo>
                <a:lnTo>
                  <a:pt x="132973" y="132973"/>
                </a:lnTo>
                <a:lnTo>
                  <a:pt x="165213" y="103671"/>
                </a:lnTo>
                <a:lnTo>
                  <a:pt x="200164" y="77536"/>
                </a:lnTo>
                <a:lnTo>
                  <a:pt x="237596" y="54795"/>
                </a:lnTo>
                <a:lnTo>
                  <a:pt x="277282" y="35677"/>
                </a:lnTo>
                <a:lnTo>
                  <a:pt x="318994" y="20410"/>
                </a:lnTo>
                <a:lnTo>
                  <a:pt x="362503" y="9223"/>
                </a:lnTo>
                <a:lnTo>
                  <a:pt x="407581" y="2343"/>
                </a:lnTo>
                <a:lnTo>
                  <a:pt x="453999" y="0"/>
                </a:lnTo>
                <a:lnTo>
                  <a:pt x="2725999" y="0"/>
                </a:lnTo>
                <a:lnTo>
                  <a:pt x="2777227" y="2897"/>
                </a:lnTo>
                <a:lnTo>
                  <a:pt x="2827406" y="11468"/>
                </a:lnTo>
                <a:lnTo>
                  <a:pt x="2876093" y="25528"/>
                </a:lnTo>
                <a:lnTo>
                  <a:pt x="2922842" y="44892"/>
                </a:lnTo>
                <a:lnTo>
                  <a:pt x="2967211" y="69377"/>
                </a:lnTo>
                <a:lnTo>
                  <a:pt x="3008753" y="98799"/>
                </a:lnTo>
                <a:lnTo>
                  <a:pt x="3047026" y="132973"/>
                </a:lnTo>
                <a:lnTo>
                  <a:pt x="3081200" y="171245"/>
                </a:lnTo>
                <a:lnTo>
                  <a:pt x="3110622" y="212788"/>
                </a:lnTo>
                <a:lnTo>
                  <a:pt x="3135107" y="257156"/>
                </a:lnTo>
                <a:lnTo>
                  <a:pt x="3154471" y="303906"/>
                </a:lnTo>
                <a:lnTo>
                  <a:pt x="3168531" y="352593"/>
                </a:lnTo>
                <a:lnTo>
                  <a:pt x="3177102" y="402772"/>
                </a:lnTo>
                <a:lnTo>
                  <a:pt x="3179999" y="453999"/>
                </a:lnTo>
                <a:lnTo>
                  <a:pt x="3179999" y="2269999"/>
                </a:lnTo>
                <a:lnTo>
                  <a:pt x="3177656" y="2316418"/>
                </a:lnTo>
                <a:lnTo>
                  <a:pt x="3170776" y="2361496"/>
                </a:lnTo>
                <a:lnTo>
                  <a:pt x="3159588" y="2405005"/>
                </a:lnTo>
                <a:lnTo>
                  <a:pt x="3144322" y="2446717"/>
                </a:lnTo>
                <a:lnTo>
                  <a:pt x="3125204" y="2486403"/>
                </a:lnTo>
                <a:lnTo>
                  <a:pt x="3102463" y="2523835"/>
                </a:lnTo>
                <a:lnTo>
                  <a:pt x="3076328" y="2558786"/>
                </a:lnTo>
                <a:lnTo>
                  <a:pt x="3047026" y="2591026"/>
                </a:lnTo>
                <a:lnTo>
                  <a:pt x="3014785" y="2620328"/>
                </a:lnTo>
                <a:lnTo>
                  <a:pt x="2979835" y="2646463"/>
                </a:lnTo>
                <a:lnTo>
                  <a:pt x="2942403" y="2669204"/>
                </a:lnTo>
                <a:lnTo>
                  <a:pt x="2902717" y="2688322"/>
                </a:lnTo>
                <a:lnTo>
                  <a:pt x="2861005" y="2703589"/>
                </a:lnTo>
                <a:lnTo>
                  <a:pt x="2817496" y="2714776"/>
                </a:lnTo>
                <a:lnTo>
                  <a:pt x="2772418" y="2721656"/>
                </a:lnTo>
                <a:lnTo>
                  <a:pt x="2725999" y="2723999"/>
                </a:lnTo>
                <a:close/>
              </a:path>
              <a:path extrusionOk="0" h="3064509" w="3180079">
                <a:moveTo>
                  <a:pt x="927509" y="3064499"/>
                </a:moveTo>
                <a:lnTo>
                  <a:pt x="529999" y="2723999"/>
                </a:lnTo>
                <a:lnTo>
                  <a:pt x="1324999" y="2723999"/>
                </a:lnTo>
                <a:lnTo>
                  <a:pt x="927509" y="3064499"/>
                </a:lnTo>
                <a:close/>
              </a:path>
            </a:pathLst>
          </a:custGeom>
          <a:solidFill>
            <a:srgbClr val="00387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2"/>
          <p:cNvSpPr txBox="1"/>
          <p:nvPr/>
        </p:nvSpPr>
        <p:spPr>
          <a:xfrm>
            <a:off x="7631100" y="4685488"/>
            <a:ext cx="30132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635" lvl="0" marL="12700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 Web &amp; Mobile App  Development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2"/>
          <p:cNvSpPr/>
          <p:nvPr/>
        </p:nvSpPr>
        <p:spPr>
          <a:xfrm>
            <a:off x="11169574" y="3993338"/>
            <a:ext cx="3180080" cy="3064509"/>
          </a:xfrm>
          <a:custGeom>
            <a:rect b="b" l="l" r="r" t="t"/>
            <a:pathLst>
              <a:path extrusionOk="0" h="3064509" w="3180080">
                <a:moveTo>
                  <a:pt x="2726000" y="2723999"/>
                </a:moveTo>
                <a:lnTo>
                  <a:pt x="453999" y="2723999"/>
                </a:lnTo>
                <a:lnTo>
                  <a:pt x="407581" y="2721656"/>
                </a:lnTo>
                <a:lnTo>
                  <a:pt x="362503" y="2714776"/>
                </a:lnTo>
                <a:lnTo>
                  <a:pt x="318994" y="2703589"/>
                </a:lnTo>
                <a:lnTo>
                  <a:pt x="277282" y="2688322"/>
                </a:lnTo>
                <a:lnTo>
                  <a:pt x="237596" y="2669204"/>
                </a:lnTo>
                <a:lnTo>
                  <a:pt x="200164" y="2646463"/>
                </a:lnTo>
                <a:lnTo>
                  <a:pt x="165214" y="2620328"/>
                </a:lnTo>
                <a:lnTo>
                  <a:pt x="132973" y="2591026"/>
                </a:lnTo>
                <a:lnTo>
                  <a:pt x="103671" y="2558786"/>
                </a:lnTo>
                <a:lnTo>
                  <a:pt x="77536" y="2523835"/>
                </a:lnTo>
                <a:lnTo>
                  <a:pt x="54795" y="2486403"/>
                </a:lnTo>
                <a:lnTo>
                  <a:pt x="35677" y="2446717"/>
                </a:lnTo>
                <a:lnTo>
                  <a:pt x="20410" y="2405005"/>
                </a:lnTo>
                <a:lnTo>
                  <a:pt x="9223" y="2361496"/>
                </a:lnTo>
                <a:lnTo>
                  <a:pt x="2343" y="2316418"/>
                </a:lnTo>
                <a:lnTo>
                  <a:pt x="0" y="2269999"/>
                </a:lnTo>
                <a:lnTo>
                  <a:pt x="0" y="453999"/>
                </a:lnTo>
                <a:lnTo>
                  <a:pt x="2343" y="407581"/>
                </a:lnTo>
                <a:lnTo>
                  <a:pt x="9223" y="362503"/>
                </a:lnTo>
                <a:lnTo>
                  <a:pt x="20410" y="318994"/>
                </a:lnTo>
                <a:lnTo>
                  <a:pt x="35677" y="277282"/>
                </a:lnTo>
                <a:lnTo>
                  <a:pt x="54795" y="237596"/>
                </a:lnTo>
                <a:lnTo>
                  <a:pt x="77536" y="200164"/>
                </a:lnTo>
                <a:lnTo>
                  <a:pt x="103671" y="165213"/>
                </a:lnTo>
                <a:lnTo>
                  <a:pt x="132973" y="132973"/>
                </a:lnTo>
                <a:lnTo>
                  <a:pt x="165214" y="103671"/>
                </a:lnTo>
                <a:lnTo>
                  <a:pt x="200164" y="77536"/>
                </a:lnTo>
                <a:lnTo>
                  <a:pt x="237596" y="54795"/>
                </a:lnTo>
                <a:lnTo>
                  <a:pt x="277282" y="35677"/>
                </a:lnTo>
                <a:lnTo>
                  <a:pt x="318994" y="20410"/>
                </a:lnTo>
                <a:lnTo>
                  <a:pt x="362503" y="9223"/>
                </a:lnTo>
                <a:lnTo>
                  <a:pt x="407581" y="2343"/>
                </a:lnTo>
                <a:lnTo>
                  <a:pt x="453999" y="0"/>
                </a:lnTo>
                <a:lnTo>
                  <a:pt x="2726000" y="0"/>
                </a:lnTo>
                <a:lnTo>
                  <a:pt x="2777228" y="2897"/>
                </a:lnTo>
                <a:lnTo>
                  <a:pt x="2827407" y="11468"/>
                </a:lnTo>
                <a:lnTo>
                  <a:pt x="2876093" y="25528"/>
                </a:lnTo>
                <a:lnTo>
                  <a:pt x="2922843" y="44892"/>
                </a:lnTo>
                <a:lnTo>
                  <a:pt x="2967212" y="69377"/>
                </a:lnTo>
                <a:lnTo>
                  <a:pt x="3008754" y="98799"/>
                </a:lnTo>
                <a:lnTo>
                  <a:pt x="3047027" y="132973"/>
                </a:lnTo>
                <a:lnTo>
                  <a:pt x="3081201" y="171245"/>
                </a:lnTo>
                <a:lnTo>
                  <a:pt x="3110622" y="212788"/>
                </a:lnTo>
                <a:lnTo>
                  <a:pt x="3135108" y="257156"/>
                </a:lnTo>
                <a:lnTo>
                  <a:pt x="3154472" y="303906"/>
                </a:lnTo>
                <a:lnTo>
                  <a:pt x="3168532" y="352593"/>
                </a:lnTo>
                <a:lnTo>
                  <a:pt x="3177102" y="402772"/>
                </a:lnTo>
                <a:lnTo>
                  <a:pt x="3180000" y="453999"/>
                </a:lnTo>
                <a:lnTo>
                  <a:pt x="3180000" y="2269999"/>
                </a:lnTo>
                <a:lnTo>
                  <a:pt x="3177656" y="2316418"/>
                </a:lnTo>
                <a:lnTo>
                  <a:pt x="3170777" y="2361496"/>
                </a:lnTo>
                <a:lnTo>
                  <a:pt x="3159589" y="2405005"/>
                </a:lnTo>
                <a:lnTo>
                  <a:pt x="3144323" y="2446717"/>
                </a:lnTo>
                <a:lnTo>
                  <a:pt x="3125205" y="2486403"/>
                </a:lnTo>
                <a:lnTo>
                  <a:pt x="3102464" y="2523835"/>
                </a:lnTo>
                <a:lnTo>
                  <a:pt x="3076329" y="2558786"/>
                </a:lnTo>
                <a:lnTo>
                  <a:pt x="3047027" y="2591026"/>
                </a:lnTo>
                <a:lnTo>
                  <a:pt x="3014786" y="2620328"/>
                </a:lnTo>
                <a:lnTo>
                  <a:pt x="2979836" y="2646463"/>
                </a:lnTo>
                <a:lnTo>
                  <a:pt x="2942404" y="2669204"/>
                </a:lnTo>
                <a:lnTo>
                  <a:pt x="2902718" y="2688322"/>
                </a:lnTo>
                <a:lnTo>
                  <a:pt x="2861006" y="2703589"/>
                </a:lnTo>
                <a:lnTo>
                  <a:pt x="2817497" y="2714776"/>
                </a:lnTo>
                <a:lnTo>
                  <a:pt x="2772419" y="2721656"/>
                </a:lnTo>
                <a:lnTo>
                  <a:pt x="2726000" y="2723999"/>
                </a:lnTo>
                <a:close/>
              </a:path>
              <a:path extrusionOk="0" h="3064509" w="3180080">
                <a:moveTo>
                  <a:pt x="927510" y="3064499"/>
                </a:moveTo>
                <a:lnTo>
                  <a:pt x="529999" y="2723999"/>
                </a:lnTo>
                <a:lnTo>
                  <a:pt x="1324999" y="2723999"/>
                </a:lnTo>
                <a:lnTo>
                  <a:pt x="927510" y="3064499"/>
                </a:lnTo>
                <a:close/>
              </a:path>
            </a:pathLst>
          </a:custGeom>
          <a:solidFill>
            <a:srgbClr val="00387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"/>
          <p:cNvSpPr txBox="1"/>
          <p:nvPr/>
        </p:nvSpPr>
        <p:spPr>
          <a:xfrm>
            <a:off x="11474062" y="4686463"/>
            <a:ext cx="26454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0" lvl="0" marL="12065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Enterprise Product Development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2"/>
          <p:cNvSpPr/>
          <p:nvPr/>
        </p:nvSpPr>
        <p:spPr>
          <a:xfrm>
            <a:off x="14902874" y="3993338"/>
            <a:ext cx="3180080" cy="3064509"/>
          </a:xfrm>
          <a:custGeom>
            <a:rect b="b" l="l" r="r" t="t"/>
            <a:pathLst>
              <a:path extrusionOk="0" h="3064509" w="3180080">
                <a:moveTo>
                  <a:pt x="2725999" y="2723999"/>
                </a:moveTo>
                <a:lnTo>
                  <a:pt x="453999" y="2723999"/>
                </a:lnTo>
                <a:lnTo>
                  <a:pt x="407581" y="2721656"/>
                </a:lnTo>
                <a:lnTo>
                  <a:pt x="362503" y="2714776"/>
                </a:lnTo>
                <a:lnTo>
                  <a:pt x="318994" y="2703589"/>
                </a:lnTo>
                <a:lnTo>
                  <a:pt x="277282" y="2688322"/>
                </a:lnTo>
                <a:lnTo>
                  <a:pt x="237596" y="2669204"/>
                </a:lnTo>
                <a:lnTo>
                  <a:pt x="200164" y="2646463"/>
                </a:lnTo>
                <a:lnTo>
                  <a:pt x="165213" y="2620328"/>
                </a:lnTo>
                <a:lnTo>
                  <a:pt x="132973" y="2591026"/>
                </a:lnTo>
                <a:lnTo>
                  <a:pt x="103671" y="2558786"/>
                </a:lnTo>
                <a:lnTo>
                  <a:pt x="77536" y="2523835"/>
                </a:lnTo>
                <a:lnTo>
                  <a:pt x="54795" y="2486403"/>
                </a:lnTo>
                <a:lnTo>
                  <a:pt x="35677" y="2446717"/>
                </a:lnTo>
                <a:lnTo>
                  <a:pt x="20410" y="2405005"/>
                </a:lnTo>
                <a:lnTo>
                  <a:pt x="9223" y="2361496"/>
                </a:lnTo>
                <a:lnTo>
                  <a:pt x="2343" y="2316418"/>
                </a:lnTo>
                <a:lnTo>
                  <a:pt x="0" y="2269999"/>
                </a:lnTo>
                <a:lnTo>
                  <a:pt x="0" y="453999"/>
                </a:lnTo>
                <a:lnTo>
                  <a:pt x="2343" y="407581"/>
                </a:lnTo>
                <a:lnTo>
                  <a:pt x="9223" y="362503"/>
                </a:lnTo>
                <a:lnTo>
                  <a:pt x="20410" y="318994"/>
                </a:lnTo>
                <a:lnTo>
                  <a:pt x="35677" y="277282"/>
                </a:lnTo>
                <a:lnTo>
                  <a:pt x="54795" y="237596"/>
                </a:lnTo>
                <a:lnTo>
                  <a:pt x="77536" y="200164"/>
                </a:lnTo>
                <a:lnTo>
                  <a:pt x="103671" y="165213"/>
                </a:lnTo>
                <a:lnTo>
                  <a:pt x="132973" y="132973"/>
                </a:lnTo>
                <a:lnTo>
                  <a:pt x="165213" y="103671"/>
                </a:lnTo>
                <a:lnTo>
                  <a:pt x="200164" y="77536"/>
                </a:lnTo>
                <a:lnTo>
                  <a:pt x="237596" y="54795"/>
                </a:lnTo>
                <a:lnTo>
                  <a:pt x="277282" y="35677"/>
                </a:lnTo>
                <a:lnTo>
                  <a:pt x="318994" y="20410"/>
                </a:lnTo>
                <a:lnTo>
                  <a:pt x="362503" y="9223"/>
                </a:lnTo>
                <a:lnTo>
                  <a:pt x="407581" y="2343"/>
                </a:lnTo>
                <a:lnTo>
                  <a:pt x="453999" y="0"/>
                </a:lnTo>
                <a:lnTo>
                  <a:pt x="2725999" y="0"/>
                </a:lnTo>
                <a:lnTo>
                  <a:pt x="2777227" y="2897"/>
                </a:lnTo>
                <a:lnTo>
                  <a:pt x="2827406" y="11468"/>
                </a:lnTo>
                <a:lnTo>
                  <a:pt x="2876093" y="25528"/>
                </a:lnTo>
                <a:lnTo>
                  <a:pt x="2922842" y="44892"/>
                </a:lnTo>
                <a:lnTo>
                  <a:pt x="2967211" y="69377"/>
                </a:lnTo>
                <a:lnTo>
                  <a:pt x="3008754" y="98799"/>
                </a:lnTo>
                <a:lnTo>
                  <a:pt x="3047026" y="132973"/>
                </a:lnTo>
                <a:lnTo>
                  <a:pt x="3081200" y="171245"/>
                </a:lnTo>
                <a:lnTo>
                  <a:pt x="3110622" y="212788"/>
                </a:lnTo>
                <a:lnTo>
                  <a:pt x="3135107" y="257156"/>
                </a:lnTo>
                <a:lnTo>
                  <a:pt x="3154472" y="303906"/>
                </a:lnTo>
                <a:lnTo>
                  <a:pt x="3168531" y="352593"/>
                </a:lnTo>
                <a:lnTo>
                  <a:pt x="3177102" y="402772"/>
                </a:lnTo>
                <a:lnTo>
                  <a:pt x="3179999" y="453999"/>
                </a:lnTo>
                <a:lnTo>
                  <a:pt x="3179999" y="2269999"/>
                </a:lnTo>
                <a:lnTo>
                  <a:pt x="3177656" y="2316418"/>
                </a:lnTo>
                <a:lnTo>
                  <a:pt x="3170776" y="2361496"/>
                </a:lnTo>
                <a:lnTo>
                  <a:pt x="3159589" y="2405005"/>
                </a:lnTo>
                <a:lnTo>
                  <a:pt x="3144322" y="2446717"/>
                </a:lnTo>
                <a:lnTo>
                  <a:pt x="3125204" y="2486403"/>
                </a:lnTo>
                <a:lnTo>
                  <a:pt x="3102463" y="2523835"/>
                </a:lnTo>
                <a:lnTo>
                  <a:pt x="3076328" y="2558786"/>
                </a:lnTo>
                <a:lnTo>
                  <a:pt x="3047026" y="2591026"/>
                </a:lnTo>
                <a:lnTo>
                  <a:pt x="3014786" y="2620328"/>
                </a:lnTo>
                <a:lnTo>
                  <a:pt x="2979835" y="2646463"/>
                </a:lnTo>
                <a:lnTo>
                  <a:pt x="2942403" y="2669204"/>
                </a:lnTo>
                <a:lnTo>
                  <a:pt x="2902717" y="2688322"/>
                </a:lnTo>
                <a:lnTo>
                  <a:pt x="2861005" y="2703589"/>
                </a:lnTo>
                <a:lnTo>
                  <a:pt x="2817496" y="2714776"/>
                </a:lnTo>
                <a:lnTo>
                  <a:pt x="2772418" y="2721656"/>
                </a:lnTo>
                <a:lnTo>
                  <a:pt x="2725999" y="2723999"/>
                </a:lnTo>
                <a:close/>
              </a:path>
              <a:path extrusionOk="0" h="3064509" w="3180080">
                <a:moveTo>
                  <a:pt x="927510" y="3064499"/>
                </a:moveTo>
                <a:lnTo>
                  <a:pt x="529999" y="2723999"/>
                </a:lnTo>
                <a:lnTo>
                  <a:pt x="1324999" y="2723999"/>
                </a:lnTo>
                <a:lnTo>
                  <a:pt x="927510" y="3064499"/>
                </a:lnTo>
                <a:close/>
              </a:path>
            </a:pathLst>
          </a:custGeom>
          <a:solidFill>
            <a:srgbClr val="00387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2"/>
          <p:cNvSpPr txBox="1"/>
          <p:nvPr/>
        </p:nvSpPr>
        <p:spPr>
          <a:xfrm>
            <a:off x="14865750" y="4899788"/>
            <a:ext cx="31800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503554" lvl="0" marL="515619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Web3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3554" lvl="0" marL="515619" marR="5080" rtl="0" algn="ctr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Technologies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"/>
          <p:cNvSpPr txBox="1"/>
          <p:nvPr>
            <p:ph type="title"/>
          </p:nvPr>
        </p:nvSpPr>
        <p:spPr>
          <a:xfrm>
            <a:off x="4132950" y="1438200"/>
            <a:ext cx="100221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>
                <a:solidFill>
                  <a:srgbClr val="0288F6"/>
                </a:solidFill>
              </a:rPr>
              <a:t>Our Services</a:t>
            </a:r>
            <a:endParaRPr sz="7200"/>
          </a:p>
        </p:txBody>
      </p:sp>
      <p:pic>
        <p:nvPicPr>
          <p:cNvPr id="539" name="Google Shape;5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154" y="7745624"/>
            <a:ext cx="3180000" cy="92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299" y="7786175"/>
            <a:ext cx="2873998" cy="8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41950" y="7786199"/>
            <a:ext cx="3316799" cy="4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2"/>
          <p:cNvSpPr txBox="1"/>
          <p:nvPr/>
        </p:nvSpPr>
        <p:spPr>
          <a:xfrm>
            <a:off x="1723550" y="2659050"/>
            <a:ext cx="1489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9593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 a Mission to help Enterprises get Efficient &amp; Affordable Technology!</a:t>
            </a:r>
            <a:endParaRPr b="1" i="1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43" name="Google Shape;543;p12"/>
          <p:cNvGrpSpPr/>
          <p:nvPr/>
        </p:nvGrpSpPr>
        <p:grpSpPr>
          <a:xfrm>
            <a:off x="0" y="0"/>
            <a:ext cx="18288000" cy="2609849"/>
            <a:chOff x="0" y="0"/>
            <a:chExt cx="18288000" cy="2609849"/>
          </a:xfrm>
        </p:grpSpPr>
        <p:pic>
          <p:nvPicPr>
            <p:cNvPr id="544" name="Google Shape;544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18288000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906750" y="228600"/>
              <a:ext cx="2381249" cy="2381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12"/>
          <p:cNvSpPr txBox="1"/>
          <p:nvPr/>
        </p:nvSpPr>
        <p:spPr>
          <a:xfrm>
            <a:off x="1303985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7" name="Google Shape;547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g243e3d4fa06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g243e3d4fa06_0_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243e3d4fa06_0_80"/>
          <p:cNvSpPr txBox="1"/>
          <p:nvPr>
            <p:ph type="title"/>
          </p:nvPr>
        </p:nvSpPr>
        <p:spPr>
          <a:xfrm>
            <a:off x="1203450" y="774075"/>
            <a:ext cx="16279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What are the recognitions?</a:t>
            </a:r>
            <a:endParaRPr sz="6000"/>
          </a:p>
        </p:txBody>
      </p:sp>
      <p:sp>
        <p:nvSpPr>
          <p:cNvPr id="555" name="Google Shape;555;g243e3d4fa06_0_80"/>
          <p:cNvSpPr txBox="1"/>
          <p:nvPr/>
        </p:nvSpPr>
        <p:spPr>
          <a:xfrm>
            <a:off x="1203450" y="1710375"/>
            <a:ext cx="14903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Fileian is proud to showcase the recognitions for Quality Standard Certification displayed below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g243e3d4fa06_0_80"/>
          <p:cNvSpPr txBox="1"/>
          <p:nvPr/>
        </p:nvSpPr>
        <p:spPr>
          <a:xfrm>
            <a:off x="13167050" y="9078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7" name="Google Shape;557;g243e3d4fa06_0_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33250" y="2539198"/>
            <a:ext cx="4315901" cy="60458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58" name="Google Shape;558;g243e3d4fa06_0_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37250" y="2476263"/>
            <a:ext cx="4315912" cy="61126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59" name="Google Shape;559;g243e3d4fa06_0_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39599" y="2943538"/>
            <a:ext cx="7407201" cy="52371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60" name="Google Shape;560;g243e3d4fa06_0_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5"/>
          <p:cNvSpPr txBox="1"/>
          <p:nvPr>
            <p:ph type="title"/>
          </p:nvPr>
        </p:nvSpPr>
        <p:spPr>
          <a:xfrm>
            <a:off x="547800" y="452950"/>
            <a:ext cx="16279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How to engage?</a:t>
            </a:r>
            <a:endParaRPr sz="6000"/>
          </a:p>
        </p:txBody>
      </p:sp>
      <p:sp>
        <p:nvSpPr>
          <p:cNvPr id="568" name="Google Shape;568;p15"/>
          <p:cNvSpPr txBox="1"/>
          <p:nvPr/>
        </p:nvSpPr>
        <p:spPr>
          <a:xfrm>
            <a:off x="547800" y="1369675"/>
            <a:ext cx="1390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Our experts will come up with all kinds of ideas and initiatives for delivering the best solutions of your expectations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9" name="Google Shape;569;p15"/>
          <p:cNvSpPr/>
          <p:nvPr/>
        </p:nvSpPr>
        <p:spPr>
          <a:xfrm>
            <a:off x="547800" y="2971275"/>
            <a:ext cx="4197300" cy="3839400"/>
          </a:xfrm>
          <a:prstGeom prst="wedgeRectCallout">
            <a:avLst>
              <a:gd fmla="val -21053" name="adj1"/>
              <a:gd fmla="val 5597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Connect</a:t>
            </a:r>
            <a:endParaRPr b="1" i="0" sz="3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Connect &amp; share your  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Requirement with Terms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Discovery Call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Requirement Generation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Agreement &amp; NDA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0" name="Google Shape;570;p15"/>
          <p:cNvSpPr/>
          <p:nvPr/>
        </p:nvSpPr>
        <p:spPr>
          <a:xfrm>
            <a:off x="4978913" y="2971275"/>
            <a:ext cx="4197300" cy="3839400"/>
          </a:xfrm>
          <a:prstGeom prst="wedgeRectCallout">
            <a:avLst>
              <a:gd fmla="val -21340" name="adj1"/>
              <a:gd fmla="val 566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Implement	</a:t>
            </a:r>
            <a:endParaRPr b="1" i="0" sz="3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Connect &amp; share your  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Requirement with Terms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Implement Modules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Data Migration &amp; Testing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Client Training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1" name="Google Shape;571;p15"/>
          <p:cNvSpPr/>
          <p:nvPr/>
        </p:nvSpPr>
        <p:spPr>
          <a:xfrm>
            <a:off x="9410027" y="2971275"/>
            <a:ext cx="4197300" cy="3839400"/>
          </a:xfrm>
          <a:prstGeom prst="wedgeRectCallout">
            <a:avLst>
              <a:gd fmla="val -20476" name="adj1"/>
              <a:gd fmla="val 5597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Customize</a:t>
            </a:r>
            <a:endParaRPr b="1" i="0" sz="3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Connect &amp; share your  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Requirement with Terms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Requirement Generation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Integrations, Migrations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Testing, Training, Launch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13841141" y="2971275"/>
            <a:ext cx="4197300" cy="3839400"/>
          </a:xfrm>
          <a:prstGeom prst="wedgeRectCallout">
            <a:avLst>
              <a:gd fmla="val -20188" name="adj1"/>
              <a:gd fmla="val 566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Maintain</a:t>
            </a:r>
            <a:endParaRPr b="1" i="0" sz="3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Connect &amp; share your  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Requirement with Terms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Maintenance Contracting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Bugs fixing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-"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Training &amp; Support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15"/>
          <p:cNvSpPr txBox="1"/>
          <p:nvPr/>
        </p:nvSpPr>
        <p:spPr>
          <a:xfrm>
            <a:off x="1317665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4" name="Google Shape;574;p15"/>
          <p:cNvSpPr txBox="1"/>
          <p:nvPr/>
        </p:nvSpPr>
        <p:spPr>
          <a:xfrm>
            <a:off x="547800" y="7220225"/>
            <a:ext cx="13909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US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 Terms &amp; Conditions Applicable depending on Clients &amp; Projects Requirements. </a:t>
            </a:r>
            <a:endParaRPr b="0" i="1" sz="2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US" sz="2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 For more details - Engage with our team or visit us at www.fileian.com</a:t>
            </a:r>
            <a:endParaRPr b="0" i="1" sz="2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5" name="Google Shape;5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0288F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13B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8"/>
          <p:cNvSpPr txBox="1"/>
          <p:nvPr>
            <p:ph type="title"/>
          </p:nvPr>
        </p:nvSpPr>
        <p:spPr>
          <a:xfrm>
            <a:off x="489175" y="810725"/>
            <a:ext cx="9025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/>
              <a:t>Thank You !</a:t>
            </a:r>
            <a:endParaRPr/>
          </a:p>
        </p:txBody>
      </p:sp>
      <p:sp>
        <p:nvSpPr>
          <p:cNvPr id="582" name="Google Shape;582;p38"/>
          <p:cNvSpPr txBox="1"/>
          <p:nvPr/>
        </p:nvSpPr>
        <p:spPr>
          <a:xfrm>
            <a:off x="489175" y="2076725"/>
            <a:ext cx="1390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For Pricing, Demo or any other information</a:t>
            </a:r>
            <a:endParaRPr b="0" i="0" sz="27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Please email at team@fileian.com or call us at 9175 975 009 / 9096 302 211</a:t>
            </a:r>
            <a:endParaRPr b="0" i="0" sz="27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38"/>
          <p:cNvSpPr txBox="1"/>
          <p:nvPr/>
        </p:nvSpPr>
        <p:spPr>
          <a:xfrm>
            <a:off x="4950325" y="5821250"/>
            <a:ext cx="10190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Company Registrations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CIN Number: U74999MH2016PTC280265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GST Number: 27AAFCD6767M1ZZ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ISO 9001:2015 Number: IN13506A</a:t>
            </a:r>
            <a:b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CMMI Level 3 Number: SPC19C3491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				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Fileian Ventures Private Limited (Indian) </a:t>
            </a:r>
            <a:endParaRPr b="1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Registered Office: 302, ARTIS, Govind Nagar, RD Circle, Nashik - 422005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Website www.fileian.com | Email: email@fileian.com </a:t>
            </a:r>
            <a:endParaRPr b="0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4" name="Google Shape;5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73" y="8143435"/>
            <a:ext cx="4191849" cy="13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8"/>
          <p:cNvSpPr/>
          <p:nvPr/>
        </p:nvSpPr>
        <p:spPr>
          <a:xfrm>
            <a:off x="0" y="531125"/>
            <a:ext cx="18288000" cy="13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p38"/>
          <p:cNvCxnSpPr/>
          <p:nvPr/>
        </p:nvCxnSpPr>
        <p:spPr>
          <a:xfrm>
            <a:off x="5046925" y="5676200"/>
            <a:ext cx="12484500" cy="24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87" name="Google Shape;58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379" y="4273540"/>
            <a:ext cx="3041846" cy="1121100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10380000" dist="200025">
              <a:srgbClr val="FFFFFF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9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875" y="3657600"/>
            <a:ext cx="4286249" cy="42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0500" y="3629025"/>
            <a:ext cx="2743199" cy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6650" y="7096125"/>
            <a:ext cx="2962274" cy="7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20775" y="3429000"/>
            <a:ext cx="2771774" cy="86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582775" y="5048250"/>
            <a:ext cx="23621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0200" y="4371975"/>
            <a:ext cx="1066799" cy="10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839950" y="6934200"/>
            <a:ext cx="1066799" cy="93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14500" y="6324600"/>
            <a:ext cx="1409699" cy="6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106275" y="6610350"/>
            <a:ext cx="1647824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401550" y="4619625"/>
            <a:ext cx="1066799" cy="101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24200" y="5229225"/>
            <a:ext cx="268604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7597725" y="4737375"/>
            <a:ext cx="36894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5000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476975" y="6140175"/>
            <a:ext cx="3093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171717"/>
                </a:solidFill>
                <a:latin typeface="Verdana"/>
                <a:ea typeface="Verdana"/>
                <a:cs typeface="Verdana"/>
                <a:sym typeface="Verdana"/>
              </a:rPr>
              <a:t>customers across domains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303985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6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7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18">
            <a:alphaModFix/>
          </a:blip>
          <a:srcRect b="51463" l="0" r="41197" t="0"/>
          <a:stretch/>
        </p:blipFill>
        <p:spPr>
          <a:xfrm>
            <a:off x="7308163" y="8208425"/>
            <a:ext cx="3276601" cy="15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266666" y="1333425"/>
            <a:ext cx="5707075" cy="12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>
            <p:ph type="title"/>
          </p:nvPr>
        </p:nvSpPr>
        <p:spPr>
          <a:xfrm>
            <a:off x="6197600" y="2669826"/>
            <a:ext cx="5845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600">
                <a:solidFill>
                  <a:srgbClr val="000000"/>
                </a:solidFill>
              </a:rPr>
              <a:t>The HR Revolution brewing just for you</a:t>
            </a:r>
            <a:endParaRPr b="0" sz="2400">
              <a:solidFill>
                <a:srgbClr val="171717"/>
              </a:solidFill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9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787775" y="4064000"/>
            <a:ext cx="26355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5K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3979123" y="5139175"/>
            <a:ext cx="22503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global users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7940675" y="4064000"/>
            <a:ext cx="28041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$1B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8343044" y="5139175"/>
            <a:ext cx="26355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transactions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2322175" y="4064000"/>
            <a:ext cx="30360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12K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2808679" y="5139175"/>
            <a:ext cx="19698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community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540125" y="6350000"/>
            <a:ext cx="32454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10K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362576" y="7425175"/>
            <a:ext cx="34230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hrs of implementation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7940675" y="6350000"/>
            <a:ext cx="28041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150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537297" y="7425175"/>
            <a:ext cx="15552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countries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2569825" y="6350000"/>
            <a:ext cx="23814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7K</a:t>
            </a:r>
            <a:r>
              <a:rPr b="1" i="0" lang="en-US" sz="7500" u="none" cap="none" strike="noStrike">
                <a:solidFill>
                  <a:srgbClr val="999999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b="0" i="0" sz="7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2751279" y="7425175"/>
            <a:ext cx="23814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25252"/>
                </a:solidFill>
                <a:latin typeface="Verdana"/>
                <a:ea typeface="Verdana"/>
                <a:cs typeface="Verdana"/>
                <a:sym typeface="Verdana"/>
              </a:rPr>
              <a:t>installations</a:t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3088150" y="9078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6666" y="1333425"/>
            <a:ext cx="5707075" cy="12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>
            <p:ph type="title"/>
          </p:nvPr>
        </p:nvSpPr>
        <p:spPr>
          <a:xfrm>
            <a:off x="6197600" y="2669826"/>
            <a:ext cx="58452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-US" sz="2600">
                <a:solidFill>
                  <a:srgbClr val="000000"/>
                </a:solidFill>
              </a:rPr>
              <a:t>The HR Revolution brewing just for you</a:t>
            </a:r>
            <a:endParaRPr b="0" sz="2400">
              <a:solidFill>
                <a:srgbClr val="171717"/>
              </a:solidFill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2636275"/>
            <a:ext cx="14859000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2206625" y="2609859"/>
            <a:ext cx="6354300" cy="29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World’s top 100% open-source ERP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79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High feature coverage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Serves multiple domains and industries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9750425" y="2609850"/>
            <a:ext cx="6501000" cy="2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12,000+ community members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Modern and scalable web platform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Powered by Frappe Framework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5"/>
          <p:cNvSpPr txBox="1"/>
          <p:nvPr>
            <p:ph type="title"/>
          </p:nvPr>
        </p:nvSpPr>
        <p:spPr>
          <a:xfrm>
            <a:off x="1714500" y="1070775"/>
            <a:ext cx="68175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About</a:t>
            </a:r>
            <a:r>
              <a:rPr lang="en-US" sz="7200">
                <a:solidFill>
                  <a:srgbClr val="0288F6"/>
                </a:solidFill>
              </a:rPr>
              <a:t> </a:t>
            </a:r>
            <a:endParaRPr sz="7200"/>
          </a:p>
        </p:txBody>
      </p:sp>
      <p:sp>
        <p:nvSpPr>
          <p:cNvPr id="147" name="Google Shape;147;p5"/>
          <p:cNvSpPr txBox="1"/>
          <p:nvPr/>
        </p:nvSpPr>
        <p:spPr>
          <a:xfrm>
            <a:off x="13184750" y="9044950"/>
            <a:ext cx="4789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4500" y="6278750"/>
            <a:ext cx="11087100" cy="2019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5"/>
          <p:cNvGraphicFramePr/>
          <p:nvPr/>
        </p:nvGraphicFramePr>
        <p:xfrm>
          <a:off x="6632633" y="65721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{9AE20525-0FD4-496E-A5C1-976F69047805}</a:tableStyleId>
              </a:tblPr>
              <a:tblGrid>
                <a:gridCol w="3277225"/>
                <a:gridCol w="3965575"/>
                <a:gridCol w="2968750"/>
              </a:tblGrid>
              <a:tr h="723350">
                <a:tc>
                  <a:txBody>
                    <a:bodyPr/>
                    <a:lstStyle/>
                    <a:p>
                      <a:pPr indent="0" lvl="0" marL="0" marR="1048385" rtl="0" algn="l">
                        <a:lnSpc>
                          <a:spcPct val="1169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17171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Manufacturing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78105" rtl="0" algn="l">
                        <a:lnSpc>
                          <a:spcPct val="1169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17171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Retail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90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17171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Services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0" marL="0"/>
                </a:tc>
              </a:tr>
              <a:tr h="85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50"/>
                        <a:buFont typeface="Arial"/>
                        <a:buNone/>
                      </a:pPr>
                      <a:r>
                        <a:t/>
                      </a:r>
                      <a:endParaRPr sz="26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056640" rtl="0" algn="l">
                        <a:lnSpc>
                          <a:spcPct val="119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17171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HealthCare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75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50"/>
                        <a:buFont typeface="Arial"/>
                        <a:buNone/>
                      </a:pPr>
                      <a:r>
                        <a:t/>
                      </a:r>
                      <a:endParaRPr sz="26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88265" rtl="0" algn="l">
                        <a:lnSpc>
                          <a:spcPct val="119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17171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Fintech (BFSI)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75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9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50"/>
                        <a:buFont typeface="Arial"/>
                        <a:buNone/>
                      </a:pPr>
                      <a:r>
                        <a:t/>
                      </a:r>
                      <a:endParaRPr sz="26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9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171717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Distribution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75" marB="0" marR="0" marL="0"/>
                </a:tc>
              </a:tr>
            </a:tbl>
          </a:graphicData>
        </a:graphic>
      </p:graphicFrame>
      <p:sp>
        <p:nvSpPr>
          <p:cNvPr id="150" name="Google Shape;150;p5"/>
          <p:cNvSpPr txBox="1"/>
          <p:nvPr/>
        </p:nvSpPr>
        <p:spPr>
          <a:xfrm>
            <a:off x="1714500" y="6425425"/>
            <a:ext cx="562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288F6"/>
                </a:solidFill>
                <a:latin typeface="Tahoma"/>
                <a:ea typeface="Tahoma"/>
                <a:cs typeface="Tahoma"/>
                <a:sym typeface="Tahoma"/>
              </a:rPr>
              <a:t>Domains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0425" y="1227175"/>
            <a:ext cx="3614075" cy="80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9" cy="2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2113662" y="4854938"/>
            <a:ext cx="2630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278765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Recruitment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5785842" y="4626081"/>
            <a:ext cx="24540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Employee Lifecycle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9564112" y="4657929"/>
            <a:ext cx="24540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252729" lvl="0" marL="12700" marR="508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Shift, Time &amp; </a:t>
            </a: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Attendance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13063927" y="4574513"/>
            <a:ext cx="28902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Leave Management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3541824" y="7286763"/>
            <a:ext cx="32985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Expense Management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8233224" y="7366938"/>
            <a:ext cx="18459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Salary Payouts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12318102" y="7366938"/>
            <a:ext cx="13995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Tax &amp; </a:t>
            </a: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Benefits</a:t>
            </a:r>
            <a:r>
              <a:rPr b="1" lang="en-US" sz="2400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1682750" y="1316600"/>
            <a:ext cx="10898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Features &amp; Modules</a:t>
            </a:r>
            <a:endParaRPr sz="6000"/>
          </a:p>
        </p:txBody>
      </p:sp>
      <p:sp>
        <p:nvSpPr>
          <p:cNvPr id="167" name="Google Shape;167;p8"/>
          <p:cNvSpPr txBox="1"/>
          <p:nvPr/>
        </p:nvSpPr>
        <p:spPr>
          <a:xfrm>
            <a:off x="1302885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3710" y="3250061"/>
            <a:ext cx="1206875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4211" y="3151761"/>
            <a:ext cx="1206875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03888" y="3252733"/>
            <a:ext cx="1010300" cy="10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5270" y="5969202"/>
            <a:ext cx="1399500" cy="13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88011" y="5995563"/>
            <a:ext cx="1206875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41011" y="5969204"/>
            <a:ext cx="1206875" cy="1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70781" y="3088085"/>
            <a:ext cx="1399500" cy="13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6750" y="228600"/>
            <a:ext cx="2381249" cy="23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750" y="3221125"/>
            <a:ext cx="14859000" cy="225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1350" y="6026649"/>
            <a:ext cx="14859000" cy="97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>
            <p:ph type="title"/>
          </p:nvPr>
        </p:nvSpPr>
        <p:spPr>
          <a:xfrm>
            <a:off x="1682750" y="1316600"/>
            <a:ext cx="79041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Why Frappe </a:t>
            </a:r>
            <a:r>
              <a:rPr lang="en-US" sz="6000">
                <a:solidFill>
                  <a:schemeClr val="dk1"/>
                </a:solidFill>
              </a:rPr>
              <a:t>HR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2149601" y="4477350"/>
            <a:ext cx="21894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Open Source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989475" y="4404200"/>
            <a:ext cx="23814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73660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Easier to use  </a:t>
            </a:r>
            <a:endParaRPr b="1" i="0" sz="24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73660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and configure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0021349" y="4404200"/>
            <a:ext cx="27819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31775" lvl="0" marL="24384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Personalizable  and flexible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3725649" y="4404200"/>
            <a:ext cx="34317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13715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Powered by  Frappe Framework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2673474" y="5783064"/>
            <a:ext cx="46392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9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Single source of truth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71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Cross-platform compatibility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0217275" y="5783064"/>
            <a:ext cx="51792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5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5080" rtl="0" algn="l">
              <a:lnSpc>
                <a:spcPct val="15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Helps in planning and managing  Eliminates redundancy</a:t>
            </a:r>
            <a:endParaRPr b="0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3010600" y="904145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0"/>
          <p:cNvGrpSpPr/>
          <p:nvPr/>
        </p:nvGrpSpPr>
        <p:grpSpPr>
          <a:xfrm>
            <a:off x="0" y="0"/>
            <a:ext cx="18287999" cy="2609849"/>
            <a:chOff x="0" y="0"/>
            <a:chExt cx="18287999" cy="2609849"/>
          </a:xfrm>
        </p:grpSpPr>
        <p:pic>
          <p:nvPicPr>
            <p:cNvPr id="197" name="Google Shape;19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7999" cy="22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906750" y="228600"/>
              <a:ext cx="2381249" cy="2381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0"/>
          <p:cNvSpPr txBox="1"/>
          <p:nvPr>
            <p:ph type="title"/>
          </p:nvPr>
        </p:nvSpPr>
        <p:spPr>
          <a:xfrm>
            <a:off x="1200725" y="1313175"/>
            <a:ext cx="6188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288F6"/>
                </a:solidFill>
              </a:rPr>
              <a:t>Testimonials</a:t>
            </a:r>
            <a:endParaRPr sz="6000"/>
          </a:p>
        </p:txBody>
      </p:sp>
      <p:sp>
        <p:nvSpPr>
          <p:cNvPr id="200" name="Google Shape;200;p10"/>
          <p:cNvSpPr/>
          <p:nvPr/>
        </p:nvSpPr>
        <p:spPr>
          <a:xfrm>
            <a:off x="1521327" y="2889500"/>
            <a:ext cx="6586888" cy="2611882"/>
          </a:xfrm>
          <a:custGeom>
            <a:rect b="b" l="l" r="r" t="t"/>
            <a:pathLst>
              <a:path extrusionOk="0" h="2311400" w="4443095">
                <a:moveTo>
                  <a:pt x="95024" y="0"/>
                </a:moveTo>
                <a:lnTo>
                  <a:pt x="58050" y="7061"/>
                </a:lnTo>
                <a:lnTo>
                  <a:pt x="27844" y="26320"/>
                </a:lnTo>
                <a:lnTo>
                  <a:pt x="7472" y="54888"/>
                </a:lnTo>
                <a:lnTo>
                  <a:pt x="0" y="89875"/>
                </a:lnTo>
                <a:lnTo>
                  <a:pt x="0" y="1975769"/>
                </a:lnTo>
                <a:lnTo>
                  <a:pt x="7472" y="2010757"/>
                </a:lnTo>
                <a:lnTo>
                  <a:pt x="27844" y="2039324"/>
                </a:lnTo>
                <a:lnTo>
                  <a:pt x="58050" y="2058583"/>
                </a:lnTo>
                <a:lnTo>
                  <a:pt x="95024" y="2065645"/>
                </a:lnTo>
                <a:lnTo>
                  <a:pt x="354390" y="2065645"/>
                </a:lnTo>
                <a:lnTo>
                  <a:pt x="543618" y="2311091"/>
                </a:lnTo>
                <a:lnTo>
                  <a:pt x="732434" y="2065645"/>
                </a:lnTo>
                <a:lnTo>
                  <a:pt x="4347716" y="2065645"/>
                </a:lnTo>
                <a:lnTo>
                  <a:pt x="4384691" y="2058583"/>
                </a:lnTo>
                <a:lnTo>
                  <a:pt x="4414897" y="2039324"/>
                </a:lnTo>
                <a:lnTo>
                  <a:pt x="4435270" y="2010757"/>
                </a:lnTo>
                <a:lnTo>
                  <a:pt x="4442742" y="1975769"/>
                </a:lnTo>
                <a:lnTo>
                  <a:pt x="4442742" y="89875"/>
                </a:lnTo>
                <a:lnTo>
                  <a:pt x="4435270" y="54888"/>
                </a:lnTo>
                <a:lnTo>
                  <a:pt x="4414897" y="26320"/>
                </a:lnTo>
                <a:lnTo>
                  <a:pt x="4384691" y="7061"/>
                </a:lnTo>
                <a:lnTo>
                  <a:pt x="4347716" y="0"/>
                </a:lnTo>
                <a:lnTo>
                  <a:pt x="95024" y="0"/>
                </a:lnTo>
                <a:close/>
              </a:path>
            </a:pathLst>
          </a:custGeom>
          <a:noFill/>
          <a:ln cap="flat" cmpd="sng" w="190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882649" y="3179571"/>
            <a:ext cx="3909060" cy="60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13B44"/>
                </a:solidFill>
                <a:latin typeface="Verdana"/>
                <a:ea typeface="Verdana"/>
                <a:cs typeface="Verdana"/>
                <a:sym typeface="Verdana"/>
              </a:rPr>
              <a:t>ERPNext has been very integral in  our journey</a:t>
            </a:r>
            <a:endParaRPr b="0" i="0" sz="1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3882649" y="4154932"/>
            <a:ext cx="1564640" cy="560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Kailash Nadh</a:t>
            </a:r>
            <a:endParaRPr b="0" i="0" sz="1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CTO, Zerodha</a:t>
            </a:r>
            <a:endParaRPr b="0" i="0" sz="1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3917888" y="3845050"/>
            <a:ext cx="3940810" cy="0"/>
          </a:xfrm>
          <a:custGeom>
            <a:rect b="b" l="l" r="r" t="t"/>
            <a:pathLst>
              <a:path extrusionOk="0" h="120000" w="3940809">
                <a:moveTo>
                  <a:pt x="0" y="0"/>
                </a:moveTo>
                <a:lnTo>
                  <a:pt x="3940499" y="0"/>
                </a:lnTo>
              </a:path>
            </a:pathLst>
          </a:custGeom>
          <a:noFill/>
          <a:ln cap="flat" cmpd="sng" w="95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1563540" y="5994563"/>
            <a:ext cx="6586888" cy="2309495"/>
          </a:xfrm>
          <a:custGeom>
            <a:rect b="b" l="l" r="r" t="t"/>
            <a:pathLst>
              <a:path extrusionOk="0" h="2309495" w="4443095">
                <a:moveTo>
                  <a:pt x="95024" y="0"/>
                </a:moveTo>
                <a:lnTo>
                  <a:pt x="58050" y="7056"/>
                </a:lnTo>
                <a:lnTo>
                  <a:pt x="27844" y="26300"/>
                </a:lnTo>
                <a:lnTo>
                  <a:pt x="7472" y="54845"/>
                </a:lnTo>
                <a:lnTo>
                  <a:pt x="0" y="89804"/>
                </a:lnTo>
                <a:lnTo>
                  <a:pt x="0" y="1974841"/>
                </a:lnTo>
                <a:lnTo>
                  <a:pt x="7472" y="2009817"/>
                </a:lnTo>
                <a:lnTo>
                  <a:pt x="27844" y="2038399"/>
                </a:lnTo>
                <a:lnTo>
                  <a:pt x="58050" y="2057680"/>
                </a:lnTo>
                <a:lnTo>
                  <a:pt x="95024" y="2064753"/>
                </a:lnTo>
                <a:lnTo>
                  <a:pt x="354390" y="2064753"/>
                </a:lnTo>
                <a:lnTo>
                  <a:pt x="543618" y="2309256"/>
                </a:lnTo>
                <a:lnTo>
                  <a:pt x="732434" y="2064753"/>
                </a:lnTo>
                <a:lnTo>
                  <a:pt x="4347716" y="2064753"/>
                </a:lnTo>
                <a:lnTo>
                  <a:pt x="4384691" y="2057680"/>
                </a:lnTo>
                <a:lnTo>
                  <a:pt x="4414897" y="2038399"/>
                </a:lnTo>
                <a:lnTo>
                  <a:pt x="4435270" y="2009817"/>
                </a:lnTo>
                <a:lnTo>
                  <a:pt x="4442742" y="1974841"/>
                </a:lnTo>
                <a:lnTo>
                  <a:pt x="4442742" y="89804"/>
                </a:lnTo>
                <a:lnTo>
                  <a:pt x="4435270" y="54845"/>
                </a:lnTo>
                <a:lnTo>
                  <a:pt x="4414897" y="26300"/>
                </a:lnTo>
                <a:lnTo>
                  <a:pt x="4384691" y="7056"/>
                </a:lnTo>
                <a:lnTo>
                  <a:pt x="4347716" y="0"/>
                </a:lnTo>
                <a:lnTo>
                  <a:pt x="95024" y="0"/>
                </a:lnTo>
                <a:close/>
              </a:path>
            </a:pathLst>
          </a:custGeom>
          <a:noFill/>
          <a:ln cap="flat" cmpd="sng" w="190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3923237" y="6284627"/>
            <a:ext cx="38526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13B44"/>
                </a:solidFill>
                <a:latin typeface="Verdana"/>
                <a:ea typeface="Verdana"/>
                <a:cs typeface="Verdana"/>
                <a:sym typeface="Verdana"/>
              </a:rPr>
              <a:t>We’re confident that ERPNext will  be the future</a:t>
            </a:r>
            <a:endParaRPr b="0" i="0" sz="1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3923237" y="7259987"/>
            <a:ext cx="18117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Deepafi Ingle</a:t>
            </a:r>
            <a:endParaRPr b="0" i="0" sz="1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Reliance Industries</a:t>
            </a:r>
            <a:endParaRPr b="0" i="0" sz="1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9330544" y="2889500"/>
            <a:ext cx="7475506" cy="2309495"/>
          </a:xfrm>
          <a:custGeom>
            <a:rect b="b" l="l" r="r" t="t"/>
            <a:pathLst>
              <a:path extrusionOk="0" h="2309495" w="4443094">
                <a:moveTo>
                  <a:pt x="95025" y="0"/>
                </a:moveTo>
                <a:lnTo>
                  <a:pt x="58051" y="7056"/>
                </a:lnTo>
                <a:lnTo>
                  <a:pt x="27844" y="26299"/>
                </a:lnTo>
                <a:lnTo>
                  <a:pt x="7472" y="54844"/>
                </a:lnTo>
                <a:lnTo>
                  <a:pt x="0" y="89804"/>
                </a:lnTo>
                <a:lnTo>
                  <a:pt x="0" y="1974841"/>
                </a:lnTo>
                <a:lnTo>
                  <a:pt x="7472" y="2009817"/>
                </a:lnTo>
                <a:lnTo>
                  <a:pt x="27844" y="2038399"/>
                </a:lnTo>
                <a:lnTo>
                  <a:pt x="58051" y="2057680"/>
                </a:lnTo>
                <a:lnTo>
                  <a:pt x="95025" y="2064752"/>
                </a:lnTo>
                <a:lnTo>
                  <a:pt x="354391" y="2064752"/>
                </a:lnTo>
                <a:lnTo>
                  <a:pt x="543619" y="2309255"/>
                </a:lnTo>
                <a:lnTo>
                  <a:pt x="732435" y="2064752"/>
                </a:lnTo>
                <a:lnTo>
                  <a:pt x="4347716" y="2064752"/>
                </a:lnTo>
                <a:lnTo>
                  <a:pt x="4384691" y="2057680"/>
                </a:lnTo>
                <a:lnTo>
                  <a:pt x="4414898" y="2038399"/>
                </a:lnTo>
                <a:lnTo>
                  <a:pt x="4435270" y="2009817"/>
                </a:lnTo>
                <a:lnTo>
                  <a:pt x="4442742" y="1974841"/>
                </a:lnTo>
                <a:lnTo>
                  <a:pt x="4442742" y="89804"/>
                </a:lnTo>
                <a:lnTo>
                  <a:pt x="4435270" y="54844"/>
                </a:lnTo>
                <a:lnTo>
                  <a:pt x="4414898" y="26299"/>
                </a:lnTo>
                <a:lnTo>
                  <a:pt x="4384691" y="7056"/>
                </a:lnTo>
                <a:lnTo>
                  <a:pt x="4347716" y="0"/>
                </a:lnTo>
                <a:lnTo>
                  <a:pt x="95025" y="0"/>
                </a:lnTo>
                <a:close/>
              </a:path>
            </a:pathLst>
          </a:custGeom>
          <a:noFill/>
          <a:ln cap="flat" cmpd="sng" w="190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9546460" y="3179571"/>
            <a:ext cx="3351529" cy="60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13B44"/>
                </a:solidFill>
                <a:latin typeface="Verdana"/>
                <a:ea typeface="Verdana"/>
                <a:cs typeface="Verdana"/>
                <a:sym typeface="Verdana"/>
              </a:rPr>
              <a:t>It’s the most agile ERP on the  planet</a:t>
            </a:r>
            <a:endParaRPr b="0" i="0" sz="1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9546460" y="4154932"/>
            <a:ext cx="2414270" cy="560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Simone Micheli</a:t>
            </a:r>
            <a:endParaRPr b="0" i="0" sz="1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Project Manager, Wallbox</a:t>
            </a:r>
            <a:endParaRPr b="0" i="0" sz="1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9557466" y="3845050"/>
            <a:ext cx="3940810" cy="0"/>
          </a:xfrm>
          <a:custGeom>
            <a:rect b="b" l="l" r="r" t="t"/>
            <a:pathLst>
              <a:path extrusionOk="0" h="120000" w="3940809">
                <a:moveTo>
                  <a:pt x="0" y="0"/>
                </a:moveTo>
                <a:lnTo>
                  <a:pt x="3940500" y="0"/>
                </a:lnTo>
              </a:path>
            </a:pathLst>
          </a:custGeom>
          <a:noFill/>
          <a:ln cap="flat" cmpd="sng" w="95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9371132" y="5991038"/>
            <a:ext cx="7353321" cy="2313304"/>
          </a:xfrm>
          <a:custGeom>
            <a:rect b="b" l="l" r="r" t="t"/>
            <a:pathLst>
              <a:path extrusionOk="0" h="2313304" w="4443094">
                <a:moveTo>
                  <a:pt x="95025" y="0"/>
                </a:moveTo>
                <a:lnTo>
                  <a:pt x="58051" y="7065"/>
                </a:lnTo>
                <a:lnTo>
                  <a:pt x="27844" y="26326"/>
                </a:lnTo>
                <a:lnTo>
                  <a:pt x="7472" y="54884"/>
                </a:lnTo>
                <a:lnTo>
                  <a:pt x="0" y="89835"/>
                </a:lnTo>
                <a:lnTo>
                  <a:pt x="0" y="1978424"/>
                </a:lnTo>
                <a:lnTo>
                  <a:pt x="7472" y="2013421"/>
                </a:lnTo>
                <a:lnTo>
                  <a:pt x="27844" y="2041974"/>
                </a:lnTo>
                <a:lnTo>
                  <a:pt x="58051" y="2061210"/>
                </a:lnTo>
                <a:lnTo>
                  <a:pt x="95025" y="2068260"/>
                </a:lnTo>
                <a:lnTo>
                  <a:pt x="354391" y="2068260"/>
                </a:lnTo>
                <a:lnTo>
                  <a:pt x="543619" y="2312819"/>
                </a:lnTo>
                <a:lnTo>
                  <a:pt x="732435" y="2068260"/>
                </a:lnTo>
                <a:lnTo>
                  <a:pt x="4347716" y="2068260"/>
                </a:lnTo>
                <a:lnTo>
                  <a:pt x="4384691" y="2061210"/>
                </a:lnTo>
                <a:lnTo>
                  <a:pt x="4414898" y="2041974"/>
                </a:lnTo>
                <a:lnTo>
                  <a:pt x="4435270" y="2013421"/>
                </a:lnTo>
                <a:lnTo>
                  <a:pt x="4442742" y="1978424"/>
                </a:lnTo>
                <a:lnTo>
                  <a:pt x="4442742" y="89835"/>
                </a:lnTo>
                <a:lnTo>
                  <a:pt x="4435270" y="54884"/>
                </a:lnTo>
                <a:lnTo>
                  <a:pt x="4414898" y="26326"/>
                </a:lnTo>
                <a:lnTo>
                  <a:pt x="4384691" y="7065"/>
                </a:lnTo>
                <a:lnTo>
                  <a:pt x="4347716" y="0"/>
                </a:lnTo>
                <a:lnTo>
                  <a:pt x="95025" y="0"/>
                </a:lnTo>
                <a:close/>
              </a:path>
            </a:pathLst>
          </a:custGeom>
          <a:noFill/>
          <a:ln cap="flat" cmpd="sng" w="190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587050" y="6281100"/>
            <a:ext cx="4515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13B44"/>
                </a:solidFill>
                <a:latin typeface="Verdana"/>
                <a:ea typeface="Verdana"/>
                <a:cs typeface="Verdana"/>
                <a:sym typeface="Verdana"/>
              </a:rPr>
              <a:t>The magic that has been built and  continue to be built is futuristic.</a:t>
            </a:r>
            <a:r>
              <a:rPr b="0" i="0" lang="en-US" sz="900" u="none" cap="none" strike="noStrike">
                <a:solidFill>
                  <a:srgbClr val="4C5A67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9587048" y="7256463"/>
            <a:ext cx="19539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Salim</a:t>
            </a:r>
            <a:endParaRPr b="0" i="0" sz="1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13B44"/>
                </a:solidFill>
                <a:latin typeface="Tahoma"/>
                <a:ea typeface="Tahoma"/>
                <a:cs typeface="Tahoma"/>
                <a:sym typeface="Tahoma"/>
              </a:rPr>
              <a:t>Business Consultant</a:t>
            </a:r>
            <a:endParaRPr b="0" i="0" sz="1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3958454" y="6918619"/>
            <a:ext cx="3940809" cy="0"/>
          </a:xfrm>
          <a:custGeom>
            <a:rect b="b" l="l" r="r" t="t"/>
            <a:pathLst>
              <a:path extrusionOk="0" h="120000" w="3940809">
                <a:moveTo>
                  <a:pt x="0" y="0"/>
                </a:moveTo>
                <a:lnTo>
                  <a:pt x="3940499" y="0"/>
                </a:lnTo>
              </a:path>
            </a:pathLst>
          </a:custGeom>
          <a:noFill/>
          <a:ln cap="flat" cmpd="sng" w="95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9598070" y="6918619"/>
            <a:ext cx="3940809" cy="0"/>
          </a:xfrm>
          <a:custGeom>
            <a:rect b="b" l="l" r="r" t="t"/>
            <a:pathLst>
              <a:path extrusionOk="0" h="120000" w="3940809">
                <a:moveTo>
                  <a:pt x="0" y="0"/>
                </a:moveTo>
                <a:lnTo>
                  <a:pt x="3940499" y="0"/>
                </a:lnTo>
              </a:path>
            </a:pathLst>
          </a:custGeom>
          <a:noFill/>
          <a:ln cap="flat" cmpd="sng" w="9525">
            <a:solidFill>
              <a:srgbClr val="3C88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3550" y="3741988"/>
            <a:ext cx="2131075" cy="6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6">
            <a:alphaModFix/>
          </a:blip>
          <a:srcRect b="51463" l="0" r="41197" t="0"/>
          <a:stretch/>
        </p:blipFill>
        <p:spPr>
          <a:xfrm>
            <a:off x="1563546" y="6535532"/>
            <a:ext cx="2131074" cy="97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59550" y="3411150"/>
            <a:ext cx="1811700" cy="100482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13160575" y="9096400"/>
            <a:ext cx="4861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www.fileian.com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team@fileian.com</a:t>
            </a: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Call: 9175 975 009 / 909 630 22 11 </a:t>
            </a:r>
            <a:endParaRPr b="0" i="0" sz="2000" u="none" cap="none" strike="noStrike">
              <a:solidFill>
                <a:srgbClr val="1717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925" y="9050563"/>
            <a:ext cx="2515675" cy="9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2023-09-12T08:36:05Z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PDFium</vt:lpwstr>
  </property>
  <property fmtid="{D5CDD505-2E9C-101B-9397-08002B2CF9AE}" pid="4" name="LastSaved">
    <vt:filetime>2023-06-09T00:00:00Z</vt:filetime>
  </property>
</Properties>
</file>